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6" r:id="rId4"/>
    <p:sldId id="265" r:id="rId5"/>
    <p:sldId id="262" r:id="rId6"/>
    <p:sldId id="268" r:id="rId7"/>
    <p:sldId id="269" r:id="rId8"/>
    <p:sldId id="272" r:id="rId9"/>
    <p:sldId id="270" r:id="rId10"/>
    <p:sldId id="271" r:id="rId11"/>
    <p:sldId id="263" r:id="rId12"/>
    <p:sldId id="273" r:id="rId13"/>
    <p:sldId id="274" r:id="rId14"/>
    <p:sldId id="275" r:id="rId15"/>
    <p:sldId id="276" r:id="rId16"/>
    <p:sldId id="277" r:id="rId17"/>
    <p:sldId id="278" r:id="rId18"/>
    <p:sldId id="280" r:id="rId19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0"/>
    <a:srgbClr val="007070"/>
    <a:srgbClr val="007000"/>
    <a:srgbClr val="FFD700"/>
    <a:srgbClr val="563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55DA-531F-44AA-922D-78DA7DE4BC90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6B297-686A-42F4-97BF-47F70C1EEA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3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0A6E-0AF6-4BAB-B9DD-B5B38D3C88D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074D-4469-403F-90EF-098E7DED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7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8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6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A1F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1"/>
            <a:ext cx="2768600" cy="6914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03534" y="506495"/>
            <a:ext cx="1978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Georgia" panose="02040502050405020303" pitchFamily="18" charset="0"/>
              </a:rPr>
              <a:t>Department of Computing</a:t>
            </a:r>
            <a:endParaRPr lang="en-GB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5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5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5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9144000" cy="800101"/>
          </a:xfrm>
          <a:prstGeom prst="rect">
            <a:avLst/>
          </a:prstGeom>
          <a:solidFill>
            <a:srgbClr val="221E1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1"/>
            <a:ext cx="8585200" cy="7874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963615"/>
            <a:ext cx="8585200" cy="5197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0574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2874"/>
            <a:ext cx="30861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A4BAC-8568-4E13-AB67-F7AE1857D29C}" type="slidenum">
              <a:rPr lang="en-GB" smtClean="0"/>
              <a:pPr/>
              <a:t>‹#›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6550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5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7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6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9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0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7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8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CIS2152 - Variables &amp; Operators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ll@edgehill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Variables &amp; Operators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CIS2152 </a:t>
            </a:r>
            <a:r>
              <a:rPr lang="en-GB" dirty="0" smtClean="0"/>
              <a:t>Fundamentals of Web Coding</a:t>
            </a:r>
            <a:endParaRPr lang="en-GB" dirty="0"/>
          </a:p>
          <a:p>
            <a:r>
              <a:rPr lang="en-GB" dirty="0"/>
              <a:t>Dr Mark M Hall</a:t>
            </a:r>
          </a:p>
          <a:p>
            <a:r>
              <a:rPr lang="en-GB" dirty="0">
                <a:hlinkClick r:id="rId3"/>
              </a:rPr>
              <a:t>Mark.Hall@edgehill.ac.uk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Assigning a Value to a Variable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9" name="Rectangle 8"/>
          <p:cNvSpPr/>
          <p:nvPr/>
        </p:nvSpPr>
        <p:spPr>
          <a:xfrm>
            <a:off x="927101" y="2658644"/>
            <a:ext cx="2751666" cy="1226337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106599" y="3132920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42;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5627" y="2746773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2958" y="2658644"/>
            <a:ext cx="2751666" cy="1226337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147733" y="2743397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09984" y="3136967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$a = 42;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667" y="1134533"/>
            <a:ext cx="7511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The next step to using a variable is giving it a value</a:t>
            </a:r>
            <a:endParaRPr lang="en-GB" sz="28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1841691" y="3462867"/>
            <a:ext cx="4376236" cy="2159655"/>
            <a:chOff x="1841691" y="3462867"/>
            <a:chExt cx="4376236" cy="2159655"/>
          </a:xfrm>
        </p:grpSpPr>
        <p:sp>
          <p:nvSpPr>
            <p:cNvPr id="18" name="TextBox 17"/>
            <p:cNvSpPr txBox="1"/>
            <p:nvPr/>
          </p:nvSpPr>
          <p:spPr>
            <a:xfrm>
              <a:off x="3313321" y="5160857"/>
              <a:ext cx="28017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Assignment operator</a:t>
              </a:r>
              <a:endParaRPr lang="en-GB" sz="2400" dirty="0"/>
            </a:p>
          </p:txBody>
        </p:sp>
        <p:cxnSp>
          <p:nvCxnSpPr>
            <p:cNvPr id="23" name="Straight Arrow Connector 22"/>
            <p:cNvCxnSpPr>
              <a:stCxn id="18" idx="0"/>
            </p:cNvCxnSpPr>
            <p:nvPr/>
          </p:nvCxnSpPr>
          <p:spPr>
            <a:xfrm flipH="1" flipV="1">
              <a:off x="1841691" y="3462867"/>
              <a:ext cx="2872495" cy="16979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8" idx="0"/>
            </p:cNvCxnSpPr>
            <p:nvPr/>
          </p:nvCxnSpPr>
          <p:spPr>
            <a:xfrm flipV="1">
              <a:off x="4714186" y="3483282"/>
              <a:ext cx="1503741" cy="1677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99016" y="3512010"/>
            <a:ext cx="5367040" cy="1576827"/>
            <a:chOff x="99016" y="3512010"/>
            <a:chExt cx="5367040" cy="1576827"/>
          </a:xfrm>
        </p:grpSpPr>
        <p:cxnSp>
          <p:nvCxnSpPr>
            <p:cNvPr id="17" name="Straight Arrow Connector 16"/>
            <p:cNvCxnSpPr>
              <a:stCxn id="19" idx="0"/>
            </p:cNvCxnSpPr>
            <p:nvPr/>
          </p:nvCxnSpPr>
          <p:spPr>
            <a:xfrm flipH="1" flipV="1">
              <a:off x="1339483" y="3559603"/>
              <a:ext cx="107466" cy="10675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99016" y="4627172"/>
              <a:ext cx="2695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Variable to assign to</a:t>
              </a:r>
              <a:endParaRPr lang="en-GB" sz="2400" dirty="0"/>
            </a:p>
          </p:txBody>
        </p:sp>
        <p:cxnSp>
          <p:nvCxnSpPr>
            <p:cNvPr id="29" name="Straight Arrow Connector 28"/>
            <p:cNvCxnSpPr>
              <a:stCxn id="19" idx="0"/>
            </p:cNvCxnSpPr>
            <p:nvPr/>
          </p:nvCxnSpPr>
          <p:spPr>
            <a:xfrm flipV="1">
              <a:off x="1446949" y="3512010"/>
              <a:ext cx="4019107" cy="11151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578838" y="3559603"/>
            <a:ext cx="5915999" cy="2524584"/>
            <a:chOff x="2578838" y="3559603"/>
            <a:chExt cx="5915999" cy="2524584"/>
          </a:xfrm>
        </p:grpSpPr>
        <p:sp>
          <p:nvSpPr>
            <p:cNvPr id="7" name="TextBox 6"/>
            <p:cNvSpPr txBox="1"/>
            <p:nvPr/>
          </p:nvSpPr>
          <p:spPr>
            <a:xfrm>
              <a:off x="6454791" y="5622522"/>
              <a:ext cx="2040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Value to assign</a:t>
              </a:r>
              <a:endParaRPr lang="en-GB" sz="2400" dirty="0"/>
            </a:p>
          </p:txBody>
        </p:sp>
        <p:cxnSp>
          <p:nvCxnSpPr>
            <p:cNvPr id="16" name="Straight Arrow Connector 15"/>
            <p:cNvCxnSpPr>
              <a:stCxn id="7" idx="0"/>
            </p:cNvCxnSpPr>
            <p:nvPr/>
          </p:nvCxnSpPr>
          <p:spPr>
            <a:xfrm flipH="1" flipV="1">
              <a:off x="6866921" y="3559603"/>
              <a:ext cx="607893" cy="206291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7" idx="0"/>
            </p:cNvCxnSpPr>
            <p:nvPr/>
          </p:nvCxnSpPr>
          <p:spPr>
            <a:xfrm flipH="1" flipV="1">
              <a:off x="2578838" y="3559603"/>
              <a:ext cx="4895976" cy="206291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011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35150" y="3149071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Load Data from 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3867150" y="3149071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Apply Operation to 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5899150" y="3149071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Store Data to Memory</a:t>
            </a:r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>
            <a:off x="3181350" y="3572404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5213350" y="3572404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2"/>
            <a:endCxn id="7" idx="2"/>
          </p:cNvCxnSpPr>
          <p:nvPr/>
        </p:nvCxnSpPr>
        <p:spPr>
          <a:xfrm rot="5400000">
            <a:off x="4540250" y="1963737"/>
            <a:ext cx="12700" cy="4064000"/>
          </a:xfrm>
          <a:prstGeom prst="bentConnector3">
            <a:avLst>
              <a:gd name="adj1" fmla="val 5466661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3333" y="1204383"/>
            <a:ext cx="8370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CPU constantly runs the following loop to run a program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128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Assigning a Value to a Variable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1936473" y="4977067"/>
            <a:ext cx="1346200" cy="8466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Load Data from 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8473" y="4977067"/>
            <a:ext cx="1346200" cy="8466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Apply Operation to 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0473" y="4977067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Store Data to Memory</a:t>
            </a: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3282673" y="5400400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5314673" y="5400400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2"/>
            <a:endCxn id="7" idx="2"/>
          </p:cNvCxnSpPr>
          <p:nvPr/>
        </p:nvCxnSpPr>
        <p:spPr>
          <a:xfrm rot="5400000">
            <a:off x="4641573" y="3791733"/>
            <a:ext cx="12700" cy="4064000"/>
          </a:xfrm>
          <a:prstGeom prst="bentConnector3">
            <a:avLst>
              <a:gd name="adj1" fmla="val 2933331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20235" y="1040308"/>
            <a:ext cx="2751666" cy="1226337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199733" y="1514584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42;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8761" y="1128437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46092" y="1040308"/>
            <a:ext cx="2751666" cy="1226337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40867" y="1125061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3118" y="1518631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$a = 42;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15467" y="3499175"/>
            <a:ext cx="2882291" cy="1007988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110243" y="3583927"/>
            <a:ext cx="1074077" cy="338554"/>
          </a:xfrm>
          <a:prstGeom prst="rect">
            <a:avLst/>
          </a:prstGeom>
          <a:solidFill>
            <a:schemeClr val="bg1">
              <a:lumMod val="1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Microcode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7840" y="3911370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 42, a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stCxn id="13" idx="2"/>
            <a:endCxn id="20" idx="0"/>
          </p:cNvCxnSpPr>
          <p:nvPr/>
        </p:nvCxnSpPr>
        <p:spPr>
          <a:xfrm>
            <a:off x="2396068" y="2266645"/>
            <a:ext cx="4260545" cy="1232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  <a:endCxn id="20" idx="0"/>
          </p:cNvCxnSpPr>
          <p:nvPr/>
        </p:nvCxnSpPr>
        <p:spPr>
          <a:xfrm flipH="1">
            <a:off x="6656613" y="2266645"/>
            <a:ext cx="65312" cy="1232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84829" y="2560035"/>
            <a:ext cx="203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Translated into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812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Numeric Operators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13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2393938" y="2217176"/>
            <a:ext cx="2751666" cy="272104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73436" y="2691452"/>
            <a:ext cx="16882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+ 42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42 - 42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* 2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/ 2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42 %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02464" y="2305305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23893" y="2217175"/>
            <a:ext cx="2751666" cy="272104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418668" y="2301928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0919" y="2695498"/>
            <a:ext cx="16882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42 + 42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42 - 42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42 * 2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42 / 2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42 %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93" y="2691452"/>
            <a:ext cx="22157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Addition</a:t>
            </a:r>
          </a:p>
          <a:p>
            <a:r>
              <a:rPr lang="en-GB" sz="2800" dirty="0" smtClean="0"/>
              <a:t>Subtraction</a:t>
            </a:r>
          </a:p>
          <a:p>
            <a:r>
              <a:rPr lang="en-GB" sz="2800" dirty="0" smtClean="0"/>
              <a:t>Multiplication</a:t>
            </a:r>
          </a:p>
          <a:p>
            <a:r>
              <a:rPr lang="en-GB" sz="2800" dirty="0" smtClean="0"/>
              <a:t>Division</a:t>
            </a:r>
          </a:p>
          <a:p>
            <a:r>
              <a:rPr lang="en-GB" sz="2800" dirty="0" smtClean="0"/>
              <a:t>Modulo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423903" y="2640482"/>
            <a:ext cx="5501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84</a:t>
            </a:r>
          </a:p>
          <a:p>
            <a:r>
              <a:rPr lang="en-GB" sz="2800" dirty="0" smtClean="0"/>
              <a:t>0</a:t>
            </a:r>
          </a:p>
          <a:p>
            <a:r>
              <a:rPr lang="en-GB" sz="2800" dirty="0" smtClean="0"/>
              <a:t>84</a:t>
            </a:r>
          </a:p>
          <a:p>
            <a:r>
              <a:rPr lang="en-GB" sz="2800" dirty="0" smtClean="0"/>
              <a:t>21</a:t>
            </a:r>
          </a:p>
          <a:p>
            <a:r>
              <a:rPr lang="en-GB" sz="2800" dirty="0" smtClean="0"/>
              <a:t>2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083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14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20234" y="1040308"/>
            <a:ext cx="3453789" cy="1918334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199733" y="1514584"/>
            <a:ext cx="31918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42;</a:t>
            </a:r>
          </a:p>
          <a:p>
            <a:r>
              <a:rPr lang="en-GB" sz="28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2;</a:t>
            </a: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 * b;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761" y="1128437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46092" y="1040308"/>
            <a:ext cx="2751666" cy="1918334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240867" y="1125061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3118" y="1518631"/>
            <a:ext cx="25474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 = 42;</a:t>
            </a: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$b = 2;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$c = a * b;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62667" y="5064692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Load Data from Memory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94667" y="5064692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Apply Operation to Data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26667" y="5064692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Store Data to Memory</a:t>
            </a:r>
          </a:p>
        </p:txBody>
      </p:sp>
      <p:cxnSp>
        <p:nvCxnSpPr>
          <p:cNvPr id="16" name="Straight Arrow Connector 15"/>
          <p:cNvCxnSpPr>
            <a:stCxn id="13" idx="3"/>
            <a:endCxn id="14" idx="1"/>
          </p:cNvCxnSpPr>
          <p:nvPr/>
        </p:nvCxnSpPr>
        <p:spPr>
          <a:xfrm>
            <a:off x="3208867" y="5488025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  <a:endCxn id="15" idx="1"/>
          </p:cNvCxnSpPr>
          <p:nvPr/>
        </p:nvCxnSpPr>
        <p:spPr>
          <a:xfrm>
            <a:off x="5240867" y="5488025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5" idx="2"/>
            <a:endCxn id="13" idx="2"/>
          </p:cNvCxnSpPr>
          <p:nvPr/>
        </p:nvCxnSpPr>
        <p:spPr>
          <a:xfrm rot="5400000">
            <a:off x="4567767" y="3879358"/>
            <a:ext cx="12700" cy="4064000"/>
          </a:xfrm>
          <a:prstGeom prst="bentConnector3">
            <a:avLst>
              <a:gd name="adj1" fmla="val 3399992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0560" y="3568075"/>
            <a:ext cx="2640287" cy="1366302"/>
            <a:chOff x="30560" y="3331007"/>
            <a:chExt cx="2640287" cy="1366302"/>
          </a:xfrm>
        </p:grpSpPr>
        <p:sp>
          <p:nvSpPr>
            <p:cNvPr id="20" name="Rectangle 19"/>
            <p:cNvSpPr/>
            <p:nvPr/>
          </p:nvSpPr>
          <p:spPr>
            <a:xfrm>
              <a:off x="135785" y="3331007"/>
              <a:ext cx="2535062" cy="1316228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560" y="3415759"/>
              <a:ext cx="1074077" cy="338554"/>
            </a:xfrm>
            <a:prstGeom prst="rect">
              <a:avLst/>
            </a:prstGeom>
            <a:solidFill>
              <a:schemeClr val="bg1">
                <a:lumMod val="10000"/>
              </a:scheme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Microcode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3487" y="3743202"/>
              <a:ext cx="233269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LOAD a, #1</a:t>
              </a:r>
            </a:p>
            <a:p>
              <a:r>
                <a:rPr lang="en-GB" sz="2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LOAD b, #2</a:t>
              </a:r>
              <a:endParaRPr lang="en-GB" sz="2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785376" y="3566690"/>
            <a:ext cx="3406364" cy="1316228"/>
            <a:chOff x="2785376" y="3329622"/>
            <a:chExt cx="3406364" cy="1316228"/>
          </a:xfrm>
        </p:grpSpPr>
        <p:sp>
          <p:nvSpPr>
            <p:cNvPr id="23" name="Rectangle 22"/>
            <p:cNvSpPr/>
            <p:nvPr/>
          </p:nvSpPr>
          <p:spPr>
            <a:xfrm>
              <a:off x="2890601" y="3329622"/>
              <a:ext cx="3289046" cy="1316228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85376" y="3414374"/>
              <a:ext cx="1074077" cy="338554"/>
            </a:xfrm>
            <a:prstGeom prst="rect">
              <a:avLst/>
            </a:prstGeom>
            <a:solidFill>
              <a:schemeClr val="bg1">
                <a:lumMod val="10000"/>
              </a:scheme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Microcode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9841" y="3741817"/>
              <a:ext cx="31918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MUL #1, #2, #3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63510" y="3566690"/>
            <a:ext cx="2855089" cy="1316228"/>
            <a:chOff x="6263510" y="3329622"/>
            <a:chExt cx="2855089" cy="1316228"/>
          </a:xfrm>
        </p:grpSpPr>
        <p:sp>
          <p:nvSpPr>
            <p:cNvPr id="26" name="Rectangle 25"/>
            <p:cNvSpPr/>
            <p:nvPr/>
          </p:nvSpPr>
          <p:spPr>
            <a:xfrm>
              <a:off x="6368735" y="3329622"/>
              <a:ext cx="2749864" cy="1316228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63510" y="3414374"/>
              <a:ext cx="1074077" cy="338554"/>
            </a:xfrm>
            <a:prstGeom prst="rect">
              <a:avLst/>
            </a:prstGeom>
            <a:solidFill>
              <a:schemeClr val="bg1">
                <a:lumMod val="10000"/>
              </a:scheme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Microcode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20305" y="3741817"/>
              <a:ext cx="25474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STORE #3, c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769952" y="3030363"/>
            <a:ext cx="1875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Translate into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165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String Operators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15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980003" y="2566741"/>
            <a:ext cx="5304619" cy="1045089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159502" y="3041017"/>
            <a:ext cx="5125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'Hello' + ' ' + 'World'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8530" y="2654870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754" y="4086106"/>
            <a:ext cx="5282147" cy="1001542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88530" y="4170858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0781" y="4564428"/>
            <a:ext cx="5125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'Hello'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 '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'World'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734" y="1871240"/>
            <a:ext cx="2303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Concatenation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2666" y="3606876"/>
            <a:ext cx="2067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'Hello World'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396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Test-driven Development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7C9E-46E1-4B4E-96D2-1E6D12F12CEF}" type="slidenum">
              <a:rPr lang="en-GB" smtClean="0"/>
              <a:t>16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37266" y="3075026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Write the Test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3869266" y="3075026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Write the Code</a:t>
            </a:r>
          </a:p>
        </p:txBody>
      </p:sp>
      <p:sp>
        <p:nvSpPr>
          <p:cNvPr id="9" name="Rectangle 8"/>
          <p:cNvSpPr/>
          <p:nvPr/>
        </p:nvSpPr>
        <p:spPr>
          <a:xfrm>
            <a:off x="5901266" y="3075026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Run the test against the code</a:t>
            </a: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3183466" y="3498359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5215466" y="3498359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2"/>
            <a:endCxn id="8" idx="2"/>
          </p:cNvCxnSpPr>
          <p:nvPr/>
        </p:nvCxnSpPr>
        <p:spPr>
          <a:xfrm rot="5400000">
            <a:off x="5558366" y="2905692"/>
            <a:ext cx="12700" cy="2032000"/>
          </a:xfrm>
          <a:prstGeom prst="bentConnector3">
            <a:avLst>
              <a:gd name="adj1" fmla="val 340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25716" y="1288162"/>
            <a:ext cx="4692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Goal is to improve code quality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569201" y="4519166"/>
            <a:ext cx="3991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Continually test your code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3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Test-driven Development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7C9E-46E1-4B4E-96D2-1E6D12F12CEF}" type="slidenum">
              <a:rPr lang="en-GB" smtClean="0"/>
              <a:t>17</a:t>
            </a:fld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33369" y="1209000"/>
            <a:ext cx="8477262" cy="2755048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33369" y="1655724"/>
            <a:ext cx="75600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assert = require('assert');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describe('Addition Test', function(){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it('should return 44', function() {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assert.equal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(44, 42 + 2);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1895" y="1297129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369" y="4287231"/>
            <a:ext cx="8467104" cy="1955651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28144" y="4371984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0395" y="4765554"/>
            <a:ext cx="7766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AdditionTest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PHPUnit_Framework_TestCase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function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testAddition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$this-&gt;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(44, 42 + 2);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115050" y="1209612"/>
            <a:ext cx="2754743" cy="3555942"/>
            <a:chOff x="1622892" y="1018672"/>
            <a:chExt cx="2754743" cy="3555942"/>
          </a:xfrm>
        </p:grpSpPr>
        <p:sp>
          <p:nvSpPr>
            <p:cNvPr id="13" name="TextBox 12"/>
            <p:cNvSpPr txBox="1"/>
            <p:nvPr/>
          </p:nvSpPr>
          <p:spPr>
            <a:xfrm>
              <a:off x="1884195" y="1018672"/>
              <a:ext cx="24934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Define test case</a:t>
              </a:r>
              <a:endParaRPr lang="en-GB" sz="2800" dirty="0"/>
            </a:p>
          </p:txBody>
        </p:sp>
        <p:cxnSp>
          <p:nvCxnSpPr>
            <p:cNvPr id="17" name="Straight Arrow Connector 16"/>
            <p:cNvCxnSpPr>
              <a:stCxn id="13" idx="2"/>
            </p:cNvCxnSpPr>
            <p:nvPr/>
          </p:nvCxnSpPr>
          <p:spPr>
            <a:xfrm flipH="1">
              <a:off x="1884195" y="1541892"/>
              <a:ext cx="1246720" cy="3327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3" idx="2"/>
            </p:cNvCxnSpPr>
            <p:nvPr/>
          </p:nvCxnSpPr>
          <p:spPr>
            <a:xfrm flipH="1">
              <a:off x="1622892" y="1541892"/>
              <a:ext cx="1508023" cy="30327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399856" y="3225984"/>
            <a:ext cx="3373488" cy="3016898"/>
            <a:chOff x="5399856" y="3225984"/>
            <a:chExt cx="3373488" cy="3016898"/>
          </a:xfrm>
        </p:grpSpPr>
        <p:sp>
          <p:nvSpPr>
            <p:cNvPr id="32" name="TextBox 31"/>
            <p:cNvSpPr txBox="1"/>
            <p:nvPr/>
          </p:nvSpPr>
          <p:spPr>
            <a:xfrm>
              <a:off x="5399856" y="5719662"/>
              <a:ext cx="33734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Define test conditions</a:t>
              </a:r>
              <a:endParaRPr lang="en-GB" sz="2800" dirty="0"/>
            </a:p>
          </p:txBody>
        </p:sp>
        <p:cxnSp>
          <p:nvCxnSpPr>
            <p:cNvPr id="33" name="Straight Arrow Connector 32"/>
            <p:cNvCxnSpPr>
              <a:stCxn id="32" idx="0"/>
            </p:cNvCxnSpPr>
            <p:nvPr/>
          </p:nvCxnSpPr>
          <p:spPr>
            <a:xfrm flipH="1" flipV="1">
              <a:off x="6231467" y="5629903"/>
              <a:ext cx="855133" cy="8975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2" idx="0"/>
            </p:cNvCxnSpPr>
            <p:nvPr/>
          </p:nvCxnSpPr>
          <p:spPr>
            <a:xfrm flipH="1" flipV="1">
              <a:off x="5480858" y="3225984"/>
              <a:ext cx="1605742" cy="24936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572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Test-driven Development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7C9E-46E1-4B4E-96D2-1E6D12F12CEF}" type="slidenum">
              <a:rPr lang="en-GB" smtClean="0"/>
              <a:t>18</a:t>
            </a:fld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572000" y="1964564"/>
            <a:ext cx="602055" cy="6494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74055" y="1964564"/>
            <a:ext cx="1543616" cy="7016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94800" y="1813104"/>
            <a:ext cx="4920477" cy="1098048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204958" y="2287379"/>
            <a:ext cx="4910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mocha addition_test.js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03326" y="1901232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4958" y="3929771"/>
            <a:ext cx="4910319" cy="1104034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99733" y="4014523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1984" y="4408093"/>
            <a:ext cx="4480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phpunit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AdditionTest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812" y="1014170"/>
            <a:ext cx="1960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Run the test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221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Architecture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1276349" y="3775476"/>
            <a:ext cx="1540934" cy="11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CPU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3185582" y="1042064"/>
            <a:ext cx="1540934" cy="11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4836582" y="4117846"/>
            <a:ext cx="1540934" cy="11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I/O</a:t>
            </a:r>
            <a:endParaRPr lang="en-GB" dirty="0"/>
          </a:p>
        </p:txBody>
      </p:sp>
      <p:cxnSp>
        <p:nvCxnSpPr>
          <p:cNvPr id="65" name="Straight Arrow Connector 64"/>
          <p:cNvCxnSpPr>
            <a:stCxn id="62" idx="2"/>
            <a:endCxn id="61" idx="0"/>
          </p:cNvCxnSpPr>
          <p:nvPr/>
        </p:nvCxnSpPr>
        <p:spPr>
          <a:xfrm flipH="1">
            <a:off x="2046816" y="2214163"/>
            <a:ext cx="1909233" cy="156131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3" idx="0"/>
          </p:cNvCxnSpPr>
          <p:nvPr/>
        </p:nvCxnSpPr>
        <p:spPr>
          <a:xfrm>
            <a:off x="3989917" y="2204767"/>
            <a:ext cx="1617132" cy="191307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1" idx="3"/>
            <a:endCxn id="63" idx="1"/>
          </p:cNvCxnSpPr>
          <p:nvPr/>
        </p:nvCxnSpPr>
        <p:spPr>
          <a:xfrm>
            <a:off x="2817283" y="4361526"/>
            <a:ext cx="2019299" cy="34237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968874" y="1073002"/>
            <a:ext cx="2817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Stores the computer’s state</a:t>
            </a:r>
            <a:endParaRPr lang="en-GB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6526741" y="4226841"/>
            <a:ext cx="2817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Handles input &amp; output</a:t>
            </a:r>
            <a:endParaRPr lang="en-GB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446616" y="5180948"/>
            <a:ext cx="3200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Performs the actual computations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205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Memory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8" name="Rectangle 7"/>
          <p:cNvSpPr/>
          <p:nvPr/>
        </p:nvSpPr>
        <p:spPr>
          <a:xfrm>
            <a:off x="3132667" y="97843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132667" y="121708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132667" y="146420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132667" y="170285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132667" y="194997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132667" y="218862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132667" y="243574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32667" y="267439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132666" y="292151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132666" y="316016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132666" y="340728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132666" y="364593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132666" y="389305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132666" y="413170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132666" y="437882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132666" y="461747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132667" y="486459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132667" y="510324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132667" y="535036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132667" y="558901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132667" y="583613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grpSp>
        <p:nvGrpSpPr>
          <p:cNvPr id="60" name="Group 59"/>
          <p:cNvGrpSpPr/>
          <p:nvPr/>
        </p:nvGrpSpPr>
        <p:grpSpPr>
          <a:xfrm>
            <a:off x="466966" y="978434"/>
            <a:ext cx="2538701" cy="5104819"/>
            <a:chOff x="1068100" y="978434"/>
            <a:chExt cx="2538701" cy="5104819"/>
          </a:xfrm>
        </p:grpSpPr>
        <p:sp>
          <p:nvSpPr>
            <p:cNvPr id="33" name="Left Brace 32"/>
            <p:cNvSpPr/>
            <p:nvPr/>
          </p:nvSpPr>
          <p:spPr>
            <a:xfrm>
              <a:off x="3335867" y="978434"/>
              <a:ext cx="270934" cy="5104819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8100" y="3246275"/>
              <a:ext cx="22894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Address Space</a:t>
              </a:r>
              <a:endParaRPr lang="en-GB" sz="28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8729" y="2121452"/>
            <a:ext cx="2694670" cy="523220"/>
            <a:chOff x="979863" y="2121452"/>
            <a:chExt cx="2694670" cy="523220"/>
          </a:xfrm>
        </p:grpSpPr>
        <p:sp>
          <p:nvSpPr>
            <p:cNvPr id="35" name="TextBox 34"/>
            <p:cNvSpPr txBox="1"/>
            <p:nvPr/>
          </p:nvSpPr>
          <p:spPr>
            <a:xfrm>
              <a:off x="979863" y="2121452"/>
              <a:ext cx="22991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Memory Block</a:t>
              </a:r>
              <a:endParaRPr lang="en-GB" sz="2800" dirty="0"/>
            </a:p>
          </p:txBody>
        </p:sp>
        <p:cxnSp>
          <p:nvCxnSpPr>
            <p:cNvPr id="37" name="Straight Arrow Connector 36"/>
            <p:cNvCxnSpPr>
              <a:stCxn id="35" idx="3"/>
            </p:cNvCxnSpPr>
            <p:nvPr/>
          </p:nvCxnSpPr>
          <p:spPr>
            <a:xfrm flipV="1">
              <a:off x="3279019" y="2274338"/>
              <a:ext cx="395514" cy="1087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132666" y="5712672"/>
            <a:ext cx="5670831" cy="523220"/>
            <a:chOff x="3733800" y="5712672"/>
            <a:chExt cx="5670831" cy="523220"/>
          </a:xfrm>
        </p:grpSpPr>
        <p:sp>
          <p:nvSpPr>
            <p:cNvPr id="42" name="TextBox 41"/>
            <p:cNvSpPr txBox="1"/>
            <p:nvPr/>
          </p:nvSpPr>
          <p:spPr>
            <a:xfrm>
              <a:off x="6014472" y="5712672"/>
              <a:ext cx="33901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Allocate a single block</a:t>
              </a:r>
              <a:endParaRPr lang="en-GB" sz="2800" dirty="0"/>
            </a:p>
          </p:txBody>
        </p:sp>
        <p:cxnSp>
          <p:nvCxnSpPr>
            <p:cNvPr id="43" name="Straight Arrow Connector 42"/>
            <p:cNvCxnSpPr>
              <a:stCxn id="42" idx="1"/>
            </p:cNvCxnSpPr>
            <p:nvPr/>
          </p:nvCxnSpPr>
          <p:spPr>
            <a:xfrm flipH="1" flipV="1">
              <a:off x="5401734" y="5929338"/>
              <a:ext cx="612738" cy="449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3733800" y="5831852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132666" y="4864594"/>
            <a:ext cx="5726729" cy="979839"/>
            <a:chOff x="3733800" y="4864594"/>
            <a:chExt cx="5726729" cy="979839"/>
          </a:xfrm>
        </p:grpSpPr>
        <p:sp>
          <p:nvSpPr>
            <p:cNvPr id="48" name="Rectangle 47"/>
            <p:cNvSpPr/>
            <p:nvPr/>
          </p:nvSpPr>
          <p:spPr>
            <a:xfrm>
              <a:off x="3733800" y="5597314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33800" y="5357792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733800" y="5114822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33800" y="4875300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52" name="Right Brace 51"/>
            <p:cNvSpPr/>
            <p:nvPr/>
          </p:nvSpPr>
          <p:spPr>
            <a:xfrm>
              <a:off x="5401733" y="4864594"/>
              <a:ext cx="169333" cy="956552"/>
            </a:xfrm>
            <a:prstGeom prst="rightBrace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71066" y="5081260"/>
              <a:ext cx="3889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Allocate a range of blocks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0178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Memory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733801" y="97843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733801" y="121708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733801" y="146420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733801" y="170285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733801" y="194997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733801" y="218862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733801" y="243574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33801" y="267439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733800" y="292151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733800" y="316016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733800" y="340728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733800" y="364593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733800" y="389305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733800" y="413170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733800" y="437882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733800" y="461747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733801" y="486459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733801" y="510324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733801" y="535036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733801" y="558901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733801" y="583613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79401" y="1030685"/>
            <a:ext cx="3318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Memory access via a pointer to a memory block</a:t>
            </a:r>
            <a:endParaRPr lang="en-GB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644066" y="1034894"/>
            <a:ext cx="3318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Block addresses are hexadecimal</a:t>
            </a:r>
            <a:endParaRPr lang="en-GB" sz="28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1028700" y="5726610"/>
            <a:ext cx="4246034" cy="523220"/>
            <a:chOff x="1028700" y="5726610"/>
            <a:chExt cx="4246034" cy="523220"/>
          </a:xfrm>
        </p:grpSpPr>
        <p:sp>
          <p:nvSpPr>
            <p:cNvPr id="31" name="TextBox 30"/>
            <p:cNvSpPr txBox="1"/>
            <p:nvPr/>
          </p:nvSpPr>
          <p:spPr>
            <a:xfrm>
              <a:off x="1028700" y="5726610"/>
              <a:ext cx="1935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0x00 – 0x00</a:t>
              </a:r>
              <a:endParaRPr lang="en-GB" sz="2800" dirty="0"/>
            </a:p>
          </p:txBody>
        </p:sp>
        <p:cxnSp>
          <p:nvCxnSpPr>
            <p:cNvPr id="33" name="Straight Arrow Connector 32"/>
            <p:cNvCxnSpPr>
              <a:stCxn id="31" idx="3"/>
            </p:cNvCxnSpPr>
            <p:nvPr/>
          </p:nvCxnSpPr>
          <p:spPr>
            <a:xfrm flipV="1">
              <a:off x="2963845" y="5969000"/>
              <a:ext cx="634488" cy="192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733800" y="5836134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028700" y="4318416"/>
            <a:ext cx="4615366" cy="1569660"/>
            <a:chOff x="1028700" y="4318416"/>
            <a:chExt cx="4615366" cy="1569660"/>
          </a:xfrm>
        </p:grpSpPr>
        <p:sp>
          <p:nvSpPr>
            <p:cNvPr id="34" name="TextBox 33"/>
            <p:cNvSpPr txBox="1"/>
            <p:nvPr/>
          </p:nvSpPr>
          <p:spPr>
            <a:xfrm>
              <a:off x="1028700" y="4864594"/>
              <a:ext cx="1935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0x01 – 0x06</a:t>
              </a:r>
              <a:endParaRPr lang="en-GB" sz="2800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4674570" y="4918580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  e  m  o  r   y</a:t>
              </a:r>
              <a:endParaRPr lang="en-GB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3798" y="4378823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6</a:t>
              </a:r>
              <a:endParaRPr lang="en-GB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33798" y="4617475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33799" y="4864593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4</a:t>
              </a:r>
              <a:endParaRPr lang="en-GB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33799" y="5103245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733799" y="5350363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33799" y="5589015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  <p:cxnSp>
          <p:nvCxnSpPr>
            <p:cNvPr id="46" name="Straight Arrow Connector 45"/>
            <p:cNvCxnSpPr>
              <a:stCxn id="34" idx="3"/>
            </p:cNvCxnSpPr>
            <p:nvPr/>
          </p:nvCxnSpPr>
          <p:spPr>
            <a:xfrm>
              <a:off x="2963845" y="5126204"/>
              <a:ext cx="634488" cy="6004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215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4146946" y="95866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146946" y="119731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146946" y="144443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146946" y="168308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146946" y="193020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146946" y="216885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146946" y="241597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46946" y="265462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146945" y="290174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146945" y="314039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146945" y="338751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146945" y="362616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146945" y="387328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146945" y="411193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146945" y="435905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146945" y="459770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146946" y="484482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146946" y="508347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146946" y="533059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4146946" y="5569246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4146946" y="5816364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89023" y="1578452"/>
            <a:ext cx="3318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Variables are pointers to a memory block + the number of blocks to load</a:t>
            </a:r>
            <a:endParaRPr lang="en-GB" sz="28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599412" y="2842529"/>
            <a:ext cx="5457801" cy="1725570"/>
            <a:chOff x="186267" y="2862299"/>
            <a:chExt cx="5457801" cy="1725570"/>
          </a:xfrm>
        </p:grpSpPr>
        <p:sp>
          <p:nvSpPr>
            <p:cNvPr id="29" name="TextBox 28"/>
            <p:cNvSpPr txBox="1"/>
            <p:nvPr/>
          </p:nvSpPr>
          <p:spPr>
            <a:xfrm>
              <a:off x="186267" y="4187759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var</a:t>
              </a:r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text = 'Memory'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1" name="Straight Arrow Connector 30"/>
            <p:cNvCxnSpPr>
              <a:stCxn id="29" idx="3"/>
            </p:cNvCxnSpPr>
            <p:nvPr/>
          </p:nvCxnSpPr>
          <p:spPr>
            <a:xfrm flipV="1">
              <a:off x="3294810" y="4262722"/>
              <a:ext cx="303523" cy="1250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16200000">
              <a:off x="4674572" y="3462463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  e  m  o  r   y</a:t>
              </a:r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33800" y="2914239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33800" y="3152891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733801" y="3400009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33801" y="3638661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9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33801" y="3885779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8</a:t>
              </a:r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33801" y="4124431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7</a:t>
              </a:r>
              <a:endParaRPr lang="en-GB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92546" y="5139529"/>
            <a:ext cx="5422504" cy="985761"/>
            <a:chOff x="279401" y="5159299"/>
            <a:chExt cx="5422504" cy="985761"/>
          </a:xfrm>
        </p:grpSpPr>
        <p:sp>
          <p:nvSpPr>
            <p:cNvPr id="43" name="TextBox 42"/>
            <p:cNvSpPr txBox="1"/>
            <p:nvPr/>
          </p:nvSpPr>
          <p:spPr>
            <a:xfrm>
              <a:off x="279401" y="5159299"/>
              <a:ext cx="20313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$number = 42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4" name="Straight Arrow Connector 43"/>
            <p:cNvCxnSpPr>
              <a:stCxn id="43" idx="3"/>
            </p:cNvCxnSpPr>
            <p:nvPr/>
          </p:nvCxnSpPr>
          <p:spPr>
            <a:xfrm>
              <a:off x="2310726" y="5359354"/>
              <a:ext cx="1287607" cy="5800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733800" y="5836134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83201" y="57757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42</a:t>
              </a:r>
              <a:endParaRPr lang="en-GB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888962" y="878383"/>
            <a:ext cx="3318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Variables enable a program to store its current state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622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Types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510752" y="2814185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Memory</a:t>
            </a:r>
            <a:r>
              <a:rPr lang="en-GB" dirty="0"/>
              <a:t> </a:t>
            </a:r>
            <a:r>
              <a:rPr lang="en-GB" dirty="0" smtClean="0"/>
              <a:t>Block</a:t>
            </a:r>
          </a:p>
        </p:txBody>
      </p:sp>
      <p:sp>
        <p:nvSpPr>
          <p:cNvPr id="9" name="Rectangle 8"/>
          <p:cNvSpPr/>
          <p:nvPr/>
        </p:nvSpPr>
        <p:spPr>
          <a:xfrm>
            <a:off x="3897932" y="2814185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Variable Type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285112" y="2814185"/>
            <a:ext cx="1346200" cy="84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Variable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1856952" y="2664355"/>
            <a:ext cx="2040980" cy="2644988"/>
            <a:chOff x="1840019" y="3163888"/>
            <a:chExt cx="2040980" cy="2644988"/>
          </a:xfrm>
        </p:grpSpPr>
        <p:cxnSp>
          <p:nvCxnSpPr>
            <p:cNvPr id="12" name="Straight Arrow Connector 11"/>
            <p:cNvCxnSpPr>
              <a:stCxn id="7" idx="3"/>
              <a:endCxn id="9" idx="1"/>
            </p:cNvCxnSpPr>
            <p:nvPr/>
          </p:nvCxnSpPr>
          <p:spPr>
            <a:xfrm>
              <a:off x="1840019" y="3737051"/>
              <a:ext cx="204098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312873" y="3163888"/>
              <a:ext cx="9757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Bytes</a:t>
              </a:r>
              <a:endParaRPr lang="en-GB" sz="2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97663" y="3869884"/>
              <a:ext cx="64347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077 101 109 111 114 121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244132" y="2664355"/>
            <a:ext cx="2040980" cy="2644988"/>
            <a:chOff x="5227199" y="3163888"/>
            <a:chExt cx="2040980" cy="2644988"/>
          </a:xfrm>
        </p:grpSpPr>
        <p:cxnSp>
          <p:nvCxnSpPr>
            <p:cNvPr id="13" name="Straight Arrow Connector 12"/>
            <p:cNvCxnSpPr>
              <a:stCxn id="9" idx="3"/>
              <a:endCxn id="10" idx="1"/>
            </p:cNvCxnSpPr>
            <p:nvPr/>
          </p:nvCxnSpPr>
          <p:spPr>
            <a:xfrm>
              <a:off x="5227199" y="3737051"/>
              <a:ext cx="204098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753387" y="3163888"/>
              <a:ext cx="988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Value</a:t>
              </a:r>
              <a:endParaRPr lang="en-GB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79606" y="3869884"/>
              <a:ext cx="33616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 e m o r y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91892" y="910229"/>
            <a:ext cx="55963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Variable Types define the conversion of memory blocks into the actual value used by the program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7285112" y="5331610"/>
            <a:ext cx="1346200" cy="846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Variable</a:t>
            </a:r>
            <a:endParaRPr lang="en-GB" dirty="0"/>
          </a:p>
        </p:txBody>
      </p:sp>
      <p:grpSp>
        <p:nvGrpSpPr>
          <p:cNvPr id="51" name="Group 50"/>
          <p:cNvGrpSpPr/>
          <p:nvPr/>
        </p:nvGrpSpPr>
        <p:grpSpPr>
          <a:xfrm>
            <a:off x="4455164" y="3660851"/>
            <a:ext cx="2829948" cy="2569257"/>
            <a:chOff x="4455164" y="3660851"/>
            <a:chExt cx="2829948" cy="2569257"/>
          </a:xfrm>
        </p:grpSpPr>
        <p:sp>
          <p:nvSpPr>
            <p:cNvPr id="31" name="Rectangle 30"/>
            <p:cNvSpPr/>
            <p:nvPr/>
          </p:nvSpPr>
          <p:spPr>
            <a:xfrm>
              <a:off x="4455164" y="5860776"/>
              <a:ext cx="26661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85,098,023,055,993</a:t>
              </a:r>
              <a:endParaRPr lang="en-GB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50308" y="5245935"/>
              <a:ext cx="988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Value</a:t>
              </a:r>
              <a:endParaRPr lang="en-GB" sz="2800" dirty="0"/>
            </a:p>
          </p:txBody>
        </p:sp>
        <p:cxnSp>
          <p:nvCxnSpPr>
            <p:cNvPr id="50" name="Elbow Connector 49"/>
            <p:cNvCxnSpPr>
              <a:stCxn id="9" idx="2"/>
              <a:endCxn id="45" idx="1"/>
            </p:cNvCxnSpPr>
            <p:nvPr/>
          </p:nvCxnSpPr>
          <p:spPr>
            <a:xfrm rot="16200000" flipH="1">
              <a:off x="4881026" y="3350857"/>
              <a:ext cx="2094092" cy="2714080"/>
            </a:xfrm>
            <a:prstGeom prst="bentConnector2">
              <a:avLst/>
            </a:prstGeom>
            <a:ln w="38100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193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 Types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Numbers</a:t>
            </a:r>
          </a:p>
          <a:p>
            <a:pPr lvl="1"/>
            <a:r>
              <a:rPr lang="en-GB" dirty="0" smtClean="0"/>
              <a:t>Integer			=&gt;	42</a:t>
            </a:r>
          </a:p>
          <a:p>
            <a:pPr lvl="1"/>
            <a:r>
              <a:rPr lang="en-GB" dirty="0" smtClean="0"/>
              <a:t>Floating Point		=&gt;	2.78</a:t>
            </a:r>
          </a:p>
          <a:p>
            <a:r>
              <a:rPr lang="en-GB" dirty="0" smtClean="0"/>
              <a:t>Boolean			=&gt;	true</a:t>
            </a:r>
          </a:p>
          <a:p>
            <a:r>
              <a:rPr lang="en-GB" dirty="0" smtClean="0"/>
              <a:t>String			=&gt;	'Hello World!'</a:t>
            </a:r>
          </a:p>
          <a:p>
            <a:r>
              <a:rPr lang="en-GB" dirty="0" smtClean="0"/>
              <a:t>List				=&gt;	[1, 2, 3, 4]</a:t>
            </a:r>
          </a:p>
          <a:p>
            <a:r>
              <a:rPr lang="en-GB" dirty="0" smtClean="0"/>
              <a:t>Hash			=&gt;	{one: 1, two: 2}</a:t>
            </a:r>
          </a:p>
          <a:p>
            <a:r>
              <a:rPr lang="en-GB" dirty="0" smtClean="0"/>
              <a:t>Objects			=&gt;	person.name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7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841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Types III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Variable type defines</a:t>
            </a:r>
          </a:p>
          <a:p>
            <a:pPr lvl="1"/>
            <a:r>
              <a:rPr lang="en-GB" dirty="0" smtClean="0"/>
              <a:t>What data the variable can store</a:t>
            </a:r>
          </a:p>
          <a:p>
            <a:pPr lvl="1"/>
            <a:r>
              <a:rPr lang="en-GB" dirty="0" smtClean="0"/>
              <a:t>What operations are valid for the variable</a:t>
            </a:r>
          </a:p>
          <a:p>
            <a:endParaRPr lang="en-GB" dirty="0"/>
          </a:p>
          <a:p>
            <a:r>
              <a:rPr lang="en-GB" dirty="0" smtClean="0"/>
              <a:t>Variable type can be defined on</a:t>
            </a:r>
          </a:p>
          <a:p>
            <a:pPr lvl="1"/>
            <a:r>
              <a:rPr lang="en-GB" dirty="0" smtClean="0"/>
              <a:t>The variable itself		=&gt;	Statically Typed</a:t>
            </a:r>
          </a:p>
          <a:p>
            <a:pPr lvl="2"/>
            <a:r>
              <a:rPr lang="en-GB" dirty="0" smtClean="0"/>
              <a:t>The variable type cannot be changed</a:t>
            </a:r>
          </a:p>
          <a:p>
            <a:pPr lvl="1"/>
            <a:r>
              <a:rPr lang="en-GB" dirty="0" smtClean="0"/>
              <a:t>The variable’s value		=&gt;	Dynamically Typed</a:t>
            </a:r>
          </a:p>
          <a:p>
            <a:pPr lvl="2"/>
            <a:r>
              <a:rPr lang="en-GB" dirty="0" smtClean="0"/>
              <a:t>The variable type can change if the value changes</a:t>
            </a:r>
          </a:p>
          <a:p>
            <a:pPr lvl="2"/>
            <a:r>
              <a:rPr lang="en-GB" dirty="0" smtClean="0"/>
              <a:t>JavaScript &amp; PHP are dynamically typed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8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70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 new Variable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Variables &amp; Operators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9</a:t>
            </a:fld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65377" y="4657909"/>
            <a:ext cx="5034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Variable defined using the </a:t>
            </a:r>
            <a:r>
              <a:rPr lang="en-GB" sz="2400" dirty="0" err="1" smtClean="0"/>
              <a:t>var</a:t>
            </a:r>
            <a:r>
              <a:rPr lang="en-GB" sz="2400" dirty="0" smtClean="0"/>
              <a:t> keyword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028920" y="5398150"/>
            <a:ext cx="491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Variable defined using the $ character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927101" y="2658644"/>
            <a:ext cx="2751666" cy="1226337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106599" y="3132920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5627" y="2746773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52958" y="2658644"/>
            <a:ext cx="2751666" cy="1226337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147733" y="2743397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9984" y="3136967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$a;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2667" y="1134533"/>
            <a:ext cx="677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The first step to using a variable is to create it</a:t>
            </a:r>
            <a:endParaRPr lang="en-GB" sz="2800" dirty="0"/>
          </a:p>
        </p:txBody>
      </p:sp>
      <p:cxnSp>
        <p:nvCxnSpPr>
          <p:cNvPr id="16" name="Straight Arrow Connector 15"/>
          <p:cNvCxnSpPr>
            <a:stCxn id="13" idx="0"/>
          </p:cNvCxnSpPr>
          <p:nvPr/>
        </p:nvCxnSpPr>
        <p:spPr>
          <a:xfrm flipH="1" flipV="1">
            <a:off x="1651000" y="3559603"/>
            <a:ext cx="1031861" cy="10983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</p:cNvCxnSpPr>
          <p:nvPr/>
        </p:nvCxnSpPr>
        <p:spPr>
          <a:xfrm flipH="1" flipV="1">
            <a:off x="5672236" y="3560274"/>
            <a:ext cx="813158" cy="18378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7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Hill">
  <a:themeElements>
    <a:clrScheme name="Edge Hill">
      <a:dk1>
        <a:srgbClr val="202020"/>
      </a:dk1>
      <a:lt1>
        <a:srgbClr val="F9F9F9"/>
      </a:lt1>
      <a:dk2>
        <a:srgbClr val="202020"/>
      </a:dk2>
      <a:lt2>
        <a:srgbClr val="F9F9F9"/>
      </a:lt2>
      <a:accent1>
        <a:srgbClr val="7030A0"/>
      </a:accent1>
      <a:accent2>
        <a:srgbClr val="00844B"/>
      </a:accent2>
      <a:accent3>
        <a:srgbClr val="FFEC01"/>
      </a:accent3>
      <a:accent4>
        <a:srgbClr val="F9F9F9"/>
      </a:accent4>
      <a:accent5>
        <a:srgbClr val="44444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geHill" id="{4DB4440C-98E3-455B-AB83-911C18D21DA7}" vid="{1AD3BB8E-2770-4954-AAC8-DF8649C7F2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EdgeHill</Template>
  <TotalTime>484</TotalTime>
  <Words>753</Words>
  <Application>Microsoft Office PowerPoint</Application>
  <PresentationFormat>On-screen Show (4:3)</PresentationFormat>
  <Paragraphs>308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Georgia</vt:lpstr>
      <vt:lpstr>Times New Roman</vt:lpstr>
      <vt:lpstr>EdgeHill</vt:lpstr>
      <vt:lpstr>Variables &amp; Operators</vt:lpstr>
      <vt:lpstr>Computer Architecture</vt:lpstr>
      <vt:lpstr>Computer Memory</vt:lpstr>
      <vt:lpstr>Computer Memory</vt:lpstr>
      <vt:lpstr>Variables I</vt:lpstr>
      <vt:lpstr>Variable Types I</vt:lpstr>
      <vt:lpstr>Variables Types II</vt:lpstr>
      <vt:lpstr>Variable Types III</vt:lpstr>
      <vt:lpstr>Creating a new Variable</vt:lpstr>
      <vt:lpstr>Assigning a Value to a Variable</vt:lpstr>
      <vt:lpstr>CPU</vt:lpstr>
      <vt:lpstr>Assigning a Value to a Variable</vt:lpstr>
      <vt:lpstr>Numeric Operators</vt:lpstr>
      <vt:lpstr>Addition</vt:lpstr>
      <vt:lpstr>String Operators</vt:lpstr>
      <vt:lpstr>Test-driven Development I</vt:lpstr>
      <vt:lpstr>Test-driven Development II</vt:lpstr>
      <vt:lpstr>Test-driven Development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Scripting</dc:title>
  <dc:creator>Mark</dc:creator>
  <cp:lastModifiedBy>Mark Hall</cp:lastModifiedBy>
  <cp:revision>123</cp:revision>
  <cp:lastPrinted>2015-01-07T10:08:23Z</cp:lastPrinted>
  <dcterms:created xsi:type="dcterms:W3CDTF">2013-12-23T14:54:53Z</dcterms:created>
  <dcterms:modified xsi:type="dcterms:W3CDTF">2017-09-07T14:27:02Z</dcterms:modified>
</cp:coreProperties>
</file>