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18"/>
  </p:notesMasterIdLst>
  <p:handoutMasterIdLst>
    <p:handoutMasterId r:id="rId19"/>
  </p:handoutMasterIdLst>
  <p:sldIdLst>
    <p:sldId id="256" r:id="rId2"/>
    <p:sldId id="279" r:id="rId3"/>
    <p:sldId id="280" r:id="rId4"/>
    <p:sldId id="276" r:id="rId5"/>
    <p:sldId id="281" r:id="rId6"/>
    <p:sldId id="282" r:id="rId7"/>
    <p:sldId id="283" r:id="rId8"/>
    <p:sldId id="277" r:id="rId9"/>
    <p:sldId id="284" r:id="rId10"/>
    <p:sldId id="285" r:id="rId11"/>
    <p:sldId id="286" r:id="rId12"/>
    <p:sldId id="288" r:id="rId13"/>
    <p:sldId id="289" r:id="rId14"/>
    <p:sldId id="287" r:id="rId15"/>
    <p:sldId id="290" r:id="rId16"/>
    <p:sldId id="291" r:id="rId17"/>
  </p:sldIdLst>
  <p:sldSz cx="9144000" cy="6858000" type="screen4x3"/>
  <p:notesSz cx="9926638" cy="67976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70"/>
    <a:srgbClr val="007070"/>
    <a:srgbClr val="007000"/>
    <a:srgbClr val="FFD700"/>
    <a:srgbClr val="563C5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 snapToGrid="0">
      <p:cViewPr varScale="1">
        <p:scale>
          <a:sx n="115" d="100"/>
          <a:sy n="115" d="100"/>
        </p:scale>
        <p:origin x="1494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6" d="100"/>
          <a:sy n="86" d="100"/>
        </p:scale>
        <p:origin x="3786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22798" y="1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2E55DA-531F-44AA-922D-78DA7DE4BC90}" type="datetimeFigureOut">
              <a:rPr lang="en-GB" smtClean="0"/>
              <a:t>07/09/2017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456612"/>
            <a:ext cx="4301543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22798" y="6456612"/>
            <a:ext cx="4301543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26B297-686A-42F4-97BF-47F70C1EEA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78384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22798" y="1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240A6E-0AF6-4BAB-B9DD-B5B38D3C88D3}" type="datetimeFigureOut">
              <a:rPr lang="en-GB" smtClean="0"/>
              <a:t>07/09/2017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433763" y="849313"/>
            <a:ext cx="3059112" cy="22939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2664" y="3271381"/>
            <a:ext cx="7941310" cy="267658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456612"/>
            <a:ext cx="4301543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22798" y="6456612"/>
            <a:ext cx="4301543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BF074D-4469-403F-90EF-098E7DED96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86779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BF074D-4469-403F-90EF-098E7DED96DD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10808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BF074D-4469-403F-90EF-098E7DED96DD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86588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BF074D-4469-403F-90EF-098E7DED96DD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30990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>
                <a:solidFill>
                  <a:srgbClr val="6A1F74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Week 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CIS2152 - Control Structures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A4BAC-8568-4E13-AB67-F7AE1857D29C}" type="slidenum">
              <a:rPr lang="en-GB" smtClean="0"/>
              <a:t>‹#›</a:t>
            </a:fld>
            <a:endParaRPr lang="en-GB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5400" y="1"/>
            <a:ext cx="2768600" cy="691418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7103534" y="506495"/>
            <a:ext cx="197842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>
                <a:latin typeface="Georgia" panose="02040502050405020303" pitchFamily="18" charset="0"/>
              </a:rPr>
              <a:t>Department of Computing</a:t>
            </a:r>
            <a:endParaRPr lang="en-GB" sz="12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80501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Week 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CIS2152 - Control Structures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A4BAC-8568-4E13-AB67-F7AE1857D2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91528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Week 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CIS2152 - Control Structures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A4BAC-8568-4E13-AB67-F7AE1857D2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11580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1"/>
            <a:ext cx="9144000" cy="800101"/>
          </a:xfrm>
          <a:prstGeom prst="rect">
            <a:avLst/>
          </a:prstGeom>
          <a:solidFill>
            <a:srgbClr val="221E1F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9401" y="1"/>
            <a:ext cx="8585200" cy="787400"/>
          </a:xfrm>
        </p:spPr>
        <p:txBody>
          <a:bodyPr/>
          <a:lstStyle>
            <a:lvl1pPr>
              <a:defRPr b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9401" y="963615"/>
            <a:ext cx="8585200" cy="519747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0" y="6492875"/>
            <a:ext cx="2057400" cy="365125"/>
          </a:xfrm>
          <a:solidFill>
            <a:srgbClr val="6A1F74"/>
          </a:solidFill>
          <a:ln>
            <a:noFill/>
          </a:ln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Week 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92874"/>
            <a:ext cx="3086100" cy="365125"/>
          </a:xfrm>
          <a:solidFill>
            <a:srgbClr val="6A1F74"/>
          </a:solidFill>
          <a:ln>
            <a:noFill/>
          </a:ln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smtClean="0"/>
              <a:t>CIS2152 - Control Structures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86600" y="6492875"/>
            <a:ext cx="2057400" cy="365125"/>
          </a:xfrm>
          <a:solidFill>
            <a:srgbClr val="6A1F74"/>
          </a:solidFill>
          <a:ln>
            <a:noFill/>
          </a:ln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E2A4BAC-8568-4E13-AB67-F7AE1857D29C}" type="slidenum">
              <a:rPr lang="en-GB" smtClean="0"/>
              <a:pPr/>
              <a:t>‹#›</a:t>
            </a:fld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9655048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1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6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Week 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CIS2152 - Control Structures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A4BAC-8568-4E13-AB67-F7AE1857D2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00541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Week 2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CIS2152 - Control Structures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A4BAC-8568-4E13-AB67-F7AE1857D2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86758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8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Week 2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CIS2152 - Control Structures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A4BAC-8568-4E13-AB67-F7AE1857D2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07617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Week 2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CIS2152 - Control Structures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A4BAC-8568-4E13-AB67-F7AE1857D2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48976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Week 2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CIS2152 - Control Structures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A4BAC-8568-4E13-AB67-F7AE1857D2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66050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Week 2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CIS2152 - Control Structures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A4BAC-8568-4E13-AB67-F7AE1857D2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21788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Week 2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CIS2152 - Control Structures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A4BAC-8568-4E13-AB67-F7AE1857D2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16856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Week 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smtClean="0"/>
              <a:t>CIS2152 - Control Structures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2A4BAC-8568-4E13-AB67-F7AE1857D2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9008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Mark.Hall@edgehill.ac.uk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Control Structures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CIS2152 </a:t>
            </a:r>
            <a:r>
              <a:rPr lang="en-GB" dirty="0" smtClean="0"/>
              <a:t>Fundamentals of Web Coding</a:t>
            </a:r>
            <a:endParaRPr lang="en-GB" dirty="0"/>
          </a:p>
          <a:p>
            <a:r>
              <a:rPr lang="en-GB" dirty="0"/>
              <a:t>Dr Mark M Hall</a:t>
            </a:r>
          </a:p>
          <a:p>
            <a:r>
              <a:rPr lang="en-GB" dirty="0">
                <a:hlinkClick r:id="rId3"/>
              </a:rPr>
              <a:t>Mark.Hall@edgehill.ac.uk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34326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Loop III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Week 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CIS2152 - Control Structures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A4BAC-8568-4E13-AB67-F7AE1857D29C}" type="slidenum">
              <a:rPr lang="en-GB" smtClean="0"/>
              <a:pPr/>
              <a:t>10</a:t>
            </a:fld>
            <a:endParaRPr lang="en-GB" dirty="0" smtClean="0"/>
          </a:p>
        </p:txBody>
      </p:sp>
      <p:sp>
        <p:nvSpPr>
          <p:cNvPr id="7" name="Rectangle 6"/>
          <p:cNvSpPr/>
          <p:nvPr/>
        </p:nvSpPr>
        <p:spPr>
          <a:xfrm>
            <a:off x="3384554" y="987937"/>
            <a:ext cx="1964268" cy="2471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14</a:t>
            </a:r>
            <a:endParaRPr lang="en-GB" dirty="0"/>
          </a:p>
        </p:txBody>
      </p:sp>
      <p:sp>
        <p:nvSpPr>
          <p:cNvPr id="8" name="Rectangle 7"/>
          <p:cNvSpPr/>
          <p:nvPr/>
        </p:nvSpPr>
        <p:spPr>
          <a:xfrm>
            <a:off x="3384554" y="1226589"/>
            <a:ext cx="1964268" cy="2471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13</a:t>
            </a:r>
            <a:endParaRPr lang="en-GB" dirty="0"/>
          </a:p>
        </p:txBody>
      </p:sp>
      <p:sp>
        <p:nvSpPr>
          <p:cNvPr id="9" name="Rectangle 8"/>
          <p:cNvSpPr/>
          <p:nvPr/>
        </p:nvSpPr>
        <p:spPr>
          <a:xfrm>
            <a:off x="3384554" y="1473707"/>
            <a:ext cx="1964268" cy="2471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12</a:t>
            </a:r>
            <a:endParaRPr lang="en-GB" dirty="0"/>
          </a:p>
        </p:txBody>
      </p:sp>
      <p:sp>
        <p:nvSpPr>
          <p:cNvPr id="10" name="Rectangle 9"/>
          <p:cNvSpPr/>
          <p:nvPr/>
        </p:nvSpPr>
        <p:spPr>
          <a:xfrm>
            <a:off x="3384554" y="1712359"/>
            <a:ext cx="1964268" cy="2471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11</a:t>
            </a:r>
            <a:endParaRPr lang="en-GB" dirty="0"/>
          </a:p>
        </p:txBody>
      </p:sp>
      <p:sp>
        <p:nvSpPr>
          <p:cNvPr id="11" name="Rectangle 10"/>
          <p:cNvSpPr/>
          <p:nvPr/>
        </p:nvSpPr>
        <p:spPr>
          <a:xfrm>
            <a:off x="3384554" y="2198129"/>
            <a:ext cx="1964268" cy="2471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f</a:t>
            </a:r>
            <a:endParaRPr lang="en-GB" dirty="0"/>
          </a:p>
        </p:txBody>
      </p:sp>
      <p:sp>
        <p:nvSpPr>
          <p:cNvPr id="12" name="Rectangle 11"/>
          <p:cNvSpPr/>
          <p:nvPr/>
        </p:nvSpPr>
        <p:spPr>
          <a:xfrm>
            <a:off x="3384554" y="2445247"/>
            <a:ext cx="1964268" cy="2471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e</a:t>
            </a:r>
          </a:p>
        </p:txBody>
      </p:sp>
      <p:sp>
        <p:nvSpPr>
          <p:cNvPr id="13" name="Rectangle 12"/>
          <p:cNvSpPr/>
          <p:nvPr/>
        </p:nvSpPr>
        <p:spPr>
          <a:xfrm>
            <a:off x="3384554" y="2683899"/>
            <a:ext cx="1964268" cy="2471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d</a:t>
            </a:r>
            <a:endParaRPr lang="en-GB" dirty="0"/>
          </a:p>
        </p:txBody>
      </p:sp>
      <p:sp>
        <p:nvSpPr>
          <p:cNvPr id="14" name="Rectangle 13"/>
          <p:cNvSpPr/>
          <p:nvPr/>
        </p:nvSpPr>
        <p:spPr>
          <a:xfrm>
            <a:off x="3384553" y="2931017"/>
            <a:ext cx="1964268" cy="2471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c</a:t>
            </a:r>
            <a:endParaRPr lang="en-GB" dirty="0"/>
          </a:p>
        </p:txBody>
      </p:sp>
      <p:sp>
        <p:nvSpPr>
          <p:cNvPr id="15" name="Rectangle 14"/>
          <p:cNvSpPr/>
          <p:nvPr/>
        </p:nvSpPr>
        <p:spPr>
          <a:xfrm>
            <a:off x="3384553" y="3169669"/>
            <a:ext cx="1964268" cy="2471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b</a:t>
            </a:r>
            <a:endParaRPr lang="en-GB" dirty="0"/>
          </a:p>
        </p:txBody>
      </p:sp>
      <p:sp>
        <p:nvSpPr>
          <p:cNvPr id="16" name="Rectangle 15"/>
          <p:cNvSpPr/>
          <p:nvPr/>
        </p:nvSpPr>
        <p:spPr>
          <a:xfrm>
            <a:off x="3384553" y="3416787"/>
            <a:ext cx="1964268" cy="2471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a</a:t>
            </a:r>
            <a:endParaRPr lang="en-GB" dirty="0"/>
          </a:p>
        </p:txBody>
      </p:sp>
      <p:sp>
        <p:nvSpPr>
          <p:cNvPr id="17" name="Rectangle 16"/>
          <p:cNvSpPr/>
          <p:nvPr/>
        </p:nvSpPr>
        <p:spPr>
          <a:xfrm>
            <a:off x="3384553" y="3655439"/>
            <a:ext cx="1964268" cy="2471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9</a:t>
            </a:r>
            <a:endParaRPr lang="en-GB" dirty="0"/>
          </a:p>
        </p:txBody>
      </p:sp>
      <p:sp>
        <p:nvSpPr>
          <p:cNvPr id="18" name="Rectangle 17"/>
          <p:cNvSpPr/>
          <p:nvPr/>
        </p:nvSpPr>
        <p:spPr>
          <a:xfrm>
            <a:off x="3384553" y="3902557"/>
            <a:ext cx="1964268" cy="2471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8</a:t>
            </a:r>
            <a:endParaRPr lang="en-GB" dirty="0"/>
          </a:p>
        </p:txBody>
      </p:sp>
      <p:sp>
        <p:nvSpPr>
          <p:cNvPr id="19" name="Rectangle 18"/>
          <p:cNvSpPr/>
          <p:nvPr/>
        </p:nvSpPr>
        <p:spPr>
          <a:xfrm>
            <a:off x="3384553" y="4141209"/>
            <a:ext cx="1964268" cy="2471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7</a:t>
            </a:r>
            <a:endParaRPr lang="en-GB" dirty="0"/>
          </a:p>
        </p:txBody>
      </p:sp>
      <p:sp>
        <p:nvSpPr>
          <p:cNvPr id="20" name="Rectangle 19"/>
          <p:cNvSpPr/>
          <p:nvPr/>
        </p:nvSpPr>
        <p:spPr>
          <a:xfrm>
            <a:off x="3384553" y="4388327"/>
            <a:ext cx="1964268" cy="2471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6</a:t>
            </a:r>
            <a:endParaRPr lang="en-GB" dirty="0"/>
          </a:p>
        </p:txBody>
      </p:sp>
      <p:sp>
        <p:nvSpPr>
          <p:cNvPr id="21" name="Rectangle 20"/>
          <p:cNvSpPr/>
          <p:nvPr/>
        </p:nvSpPr>
        <p:spPr>
          <a:xfrm>
            <a:off x="3384553" y="4626979"/>
            <a:ext cx="1964268" cy="2471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5</a:t>
            </a:r>
            <a:endParaRPr lang="en-GB" dirty="0"/>
          </a:p>
        </p:txBody>
      </p:sp>
      <p:sp>
        <p:nvSpPr>
          <p:cNvPr id="22" name="Rectangle 21"/>
          <p:cNvSpPr/>
          <p:nvPr/>
        </p:nvSpPr>
        <p:spPr>
          <a:xfrm>
            <a:off x="3384554" y="4874097"/>
            <a:ext cx="1964268" cy="2471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4</a:t>
            </a:r>
            <a:endParaRPr lang="en-GB" dirty="0"/>
          </a:p>
        </p:txBody>
      </p:sp>
      <p:sp>
        <p:nvSpPr>
          <p:cNvPr id="23" name="Rectangle 22"/>
          <p:cNvSpPr/>
          <p:nvPr/>
        </p:nvSpPr>
        <p:spPr>
          <a:xfrm>
            <a:off x="3384554" y="5112749"/>
            <a:ext cx="1964268" cy="2471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3</a:t>
            </a:r>
            <a:endParaRPr lang="en-GB" dirty="0"/>
          </a:p>
        </p:txBody>
      </p:sp>
      <p:sp>
        <p:nvSpPr>
          <p:cNvPr id="24" name="Rectangle 23"/>
          <p:cNvSpPr/>
          <p:nvPr/>
        </p:nvSpPr>
        <p:spPr>
          <a:xfrm>
            <a:off x="3384554" y="5359867"/>
            <a:ext cx="1964268" cy="2471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2</a:t>
            </a:r>
            <a:endParaRPr lang="en-GB" dirty="0"/>
          </a:p>
        </p:txBody>
      </p:sp>
      <p:sp>
        <p:nvSpPr>
          <p:cNvPr id="25" name="Rectangle 24"/>
          <p:cNvSpPr/>
          <p:nvPr/>
        </p:nvSpPr>
        <p:spPr>
          <a:xfrm>
            <a:off x="3384554" y="5598519"/>
            <a:ext cx="1964268" cy="2471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1</a:t>
            </a:r>
            <a:endParaRPr lang="en-GB" dirty="0"/>
          </a:p>
        </p:txBody>
      </p:sp>
      <p:sp>
        <p:nvSpPr>
          <p:cNvPr id="26" name="Rectangle 25"/>
          <p:cNvSpPr/>
          <p:nvPr/>
        </p:nvSpPr>
        <p:spPr>
          <a:xfrm>
            <a:off x="3384554" y="5845637"/>
            <a:ext cx="1964268" cy="2471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0</a:t>
            </a:r>
            <a:endParaRPr lang="en-GB" dirty="0"/>
          </a:p>
        </p:txBody>
      </p:sp>
      <p:sp>
        <p:nvSpPr>
          <p:cNvPr id="27" name="Rectangle 26"/>
          <p:cNvSpPr/>
          <p:nvPr/>
        </p:nvSpPr>
        <p:spPr>
          <a:xfrm>
            <a:off x="6316133" y="3588329"/>
            <a:ext cx="1540934" cy="2471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8" name="Rectangle 27"/>
          <p:cNvSpPr/>
          <p:nvPr/>
        </p:nvSpPr>
        <p:spPr>
          <a:xfrm>
            <a:off x="6316133" y="3588329"/>
            <a:ext cx="1540934" cy="247119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c</a:t>
            </a:r>
            <a:endParaRPr lang="en-GB" dirty="0"/>
          </a:p>
        </p:txBody>
      </p:sp>
      <p:sp>
        <p:nvSpPr>
          <p:cNvPr id="29" name="Rectangle 28"/>
          <p:cNvSpPr/>
          <p:nvPr/>
        </p:nvSpPr>
        <p:spPr>
          <a:xfrm>
            <a:off x="6316133" y="3588329"/>
            <a:ext cx="1540934" cy="247119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b</a:t>
            </a:r>
            <a:endParaRPr lang="en-GB" dirty="0"/>
          </a:p>
        </p:txBody>
      </p:sp>
      <p:sp>
        <p:nvSpPr>
          <p:cNvPr id="30" name="Rectangle 29"/>
          <p:cNvSpPr/>
          <p:nvPr/>
        </p:nvSpPr>
        <p:spPr>
          <a:xfrm>
            <a:off x="6316133" y="3588329"/>
            <a:ext cx="1540934" cy="247119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a</a:t>
            </a:r>
            <a:endParaRPr lang="en-GB" dirty="0"/>
          </a:p>
        </p:txBody>
      </p:sp>
      <p:sp>
        <p:nvSpPr>
          <p:cNvPr id="31" name="Rectangle 30"/>
          <p:cNvSpPr/>
          <p:nvPr/>
        </p:nvSpPr>
        <p:spPr>
          <a:xfrm>
            <a:off x="6316133" y="3588329"/>
            <a:ext cx="1540934" cy="247119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9</a:t>
            </a:r>
            <a:endParaRPr lang="en-GB" dirty="0"/>
          </a:p>
        </p:txBody>
      </p:sp>
      <p:sp>
        <p:nvSpPr>
          <p:cNvPr id="32" name="Rectangle 31"/>
          <p:cNvSpPr/>
          <p:nvPr/>
        </p:nvSpPr>
        <p:spPr>
          <a:xfrm>
            <a:off x="6316133" y="3588329"/>
            <a:ext cx="1540934" cy="247119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8</a:t>
            </a:r>
            <a:endParaRPr lang="en-GB" dirty="0"/>
          </a:p>
        </p:txBody>
      </p:sp>
      <p:sp>
        <p:nvSpPr>
          <p:cNvPr id="33" name="Rectangle 32"/>
          <p:cNvSpPr/>
          <p:nvPr/>
        </p:nvSpPr>
        <p:spPr>
          <a:xfrm>
            <a:off x="6316133" y="3588329"/>
            <a:ext cx="1540934" cy="247119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7</a:t>
            </a:r>
            <a:endParaRPr lang="en-GB" dirty="0"/>
          </a:p>
        </p:txBody>
      </p:sp>
      <p:sp>
        <p:nvSpPr>
          <p:cNvPr id="34" name="TextBox 33"/>
          <p:cNvSpPr txBox="1"/>
          <p:nvPr/>
        </p:nvSpPr>
        <p:spPr>
          <a:xfrm>
            <a:off x="5755218" y="3823838"/>
            <a:ext cx="30649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Instruction Counter</a:t>
            </a:r>
            <a:endParaRPr lang="en-GB" sz="2800" dirty="0"/>
          </a:p>
        </p:txBody>
      </p:sp>
      <p:grpSp>
        <p:nvGrpSpPr>
          <p:cNvPr id="35" name="Group 34"/>
          <p:cNvGrpSpPr/>
          <p:nvPr/>
        </p:nvGrpSpPr>
        <p:grpSpPr>
          <a:xfrm>
            <a:off x="6487587" y="4560241"/>
            <a:ext cx="1540934" cy="957875"/>
            <a:chOff x="5731933" y="4700352"/>
            <a:chExt cx="1540934" cy="957875"/>
          </a:xfrm>
        </p:grpSpPr>
        <p:sp>
          <p:nvSpPr>
            <p:cNvPr id="36" name="Rectangle 35"/>
            <p:cNvSpPr/>
            <p:nvPr/>
          </p:nvSpPr>
          <p:spPr>
            <a:xfrm>
              <a:off x="5731933" y="4700352"/>
              <a:ext cx="1540934" cy="24711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GB" dirty="0" smtClean="0"/>
                <a:t>x</a:t>
              </a:r>
              <a:endParaRPr lang="en-GB" dirty="0"/>
            </a:p>
          </p:txBody>
        </p:sp>
        <p:sp>
          <p:nvSpPr>
            <p:cNvPr id="37" name="Rectangle 36"/>
            <p:cNvSpPr/>
            <p:nvPr/>
          </p:nvSpPr>
          <p:spPr>
            <a:xfrm>
              <a:off x="5731933" y="5057572"/>
              <a:ext cx="1540934" cy="24711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GB" dirty="0" smtClean="0"/>
                <a:t>y</a:t>
              </a:r>
              <a:endParaRPr lang="en-GB" dirty="0"/>
            </a:p>
          </p:txBody>
        </p:sp>
        <p:sp>
          <p:nvSpPr>
            <p:cNvPr id="38" name="Rectangle 37"/>
            <p:cNvSpPr/>
            <p:nvPr/>
          </p:nvSpPr>
          <p:spPr>
            <a:xfrm>
              <a:off x="5731933" y="5411108"/>
              <a:ext cx="1540934" cy="24711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GB" dirty="0" smtClean="0"/>
                <a:t>CMP</a:t>
              </a:r>
              <a:endParaRPr lang="en-GB" dirty="0"/>
            </a:p>
          </p:txBody>
        </p:sp>
      </p:grpSp>
      <p:sp>
        <p:nvSpPr>
          <p:cNvPr id="39" name="Rectangle 38"/>
          <p:cNvSpPr/>
          <p:nvPr/>
        </p:nvSpPr>
        <p:spPr>
          <a:xfrm>
            <a:off x="6773346" y="4923023"/>
            <a:ext cx="1257299" cy="241558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1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6140454" y="5569536"/>
            <a:ext cx="2235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CPU Registers</a:t>
            </a:r>
            <a:endParaRPr lang="en-GB" sz="2800" dirty="0"/>
          </a:p>
        </p:txBody>
      </p:sp>
      <p:sp>
        <p:nvSpPr>
          <p:cNvPr id="41" name="Rectangle 40"/>
          <p:cNvSpPr/>
          <p:nvPr/>
        </p:nvSpPr>
        <p:spPr>
          <a:xfrm>
            <a:off x="6773346" y="4560240"/>
            <a:ext cx="1257299" cy="247119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2</a:t>
            </a:r>
            <a:endParaRPr lang="en-GB" dirty="0"/>
          </a:p>
        </p:txBody>
      </p:sp>
      <p:sp>
        <p:nvSpPr>
          <p:cNvPr id="42" name="TextBox 41"/>
          <p:cNvSpPr txBox="1"/>
          <p:nvPr/>
        </p:nvSpPr>
        <p:spPr>
          <a:xfrm>
            <a:off x="161925" y="3050170"/>
            <a:ext cx="261620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541338"/>
            <a:r>
              <a:rPr lang="en-GB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 = 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endParaRPr lang="en-GB" sz="20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541338"/>
            <a:r>
              <a:rPr lang="en-GB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loop (a &gt; 0) 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defTabSz="541338"/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a = a </a:t>
            </a:r>
            <a:r>
              <a:rPr lang="en-GB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- 1</a:t>
            </a:r>
            <a:endParaRPr lang="en-GB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541338"/>
            <a:r>
              <a:rPr lang="en-GB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GB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6316133" y="3588329"/>
            <a:ext cx="1540934" cy="247119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4</a:t>
            </a:r>
            <a:endParaRPr lang="en-GB" dirty="0"/>
          </a:p>
        </p:txBody>
      </p:sp>
      <p:sp>
        <p:nvSpPr>
          <p:cNvPr id="44" name="Rectangle 43"/>
          <p:cNvSpPr/>
          <p:nvPr/>
        </p:nvSpPr>
        <p:spPr>
          <a:xfrm>
            <a:off x="6316133" y="3588329"/>
            <a:ext cx="1540934" cy="247119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5</a:t>
            </a:r>
            <a:endParaRPr lang="en-GB" dirty="0"/>
          </a:p>
        </p:txBody>
      </p:sp>
      <p:sp>
        <p:nvSpPr>
          <p:cNvPr id="45" name="Rectangle 44"/>
          <p:cNvSpPr/>
          <p:nvPr/>
        </p:nvSpPr>
        <p:spPr>
          <a:xfrm>
            <a:off x="6316133" y="3588329"/>
            <a:ext cx="1540934" cy="247119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6</a:t>
            </a:r>
            <a:endParaRPr lang="en-GB" dirty="0"/>
          </a:p>
        </p:txBody>
      </p:sp>
      <p:sp>
        <p:nvSpPr>
          <p:cNvPr id="46" name="Rectangle 45"/>
          <p:cNvSpPr/>
          <p:nvPr/>
        </p:nvSpPr>
        <p:spPr>
          <a:xfrm>
            <a:off x="3384551" y="987294"/>
            <a:ext cx="1964268" cy="2471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 smtClean="0"/>
              <a:t>14</a:t>
            </a:r>
            <a:endParaRPr lang="en-GB" dirty="0"/>
          </a:p>
        </p:txBody>
      </p:sp>
      <p:sp>
        <p:nvSpPr>
          <p:cNvPr id="47" name="Rectangle 46"/>
          <p:cNvSpPr/>
          <p:nvPr/>
        </p:nvSpPr>
        <p:spPr>
          <a:xfrm>
            <a:off x="4298951" y="972283"/>
            <a:ext cx="1049865" cy="247119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dirty="0"/>
              <a:t>2</a:t>
            </a:r>
          </a:p>
        </p:txBody>
      </p:sp>
      <p:sp>
        <p:nvSpPr>
          <p:cNvPr id="48" name="Rectangle 47"/>
          <p:cNvSpPr/>
          <p:nvPr/>
        </p:nvSpPr>
        <p:spPr>
          <a:xfrm>
            <a:off x="4688417" y="981938"/>
            <a:ext cx="1049865" cy="24711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endParaRPr lang="en-GB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9" name="Right Arrow 48"/>
          <p:cNvSpPr/>
          <p:nvPr/>
        </p:nvSpPr>
        <p:spPr>
          <a:xfrm>
            <a:off x="3075522" y="4898643"/>
            <a:ext cx="224366" cy="177657"/>
          </a:xfrm>
          <a:prstGeom prst="rightArrow">
            <a:avLst/>
          </a:prstGeom>
          <a:solidFill>
            <a:schemeClr val="accent3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Right Arrow 49"/>
          <p:cNvSpPr/>
          <p:nvPr/>
        </p:nvSpPr>
        <p:spPr>
          <a:xfrm>
            <a:off x="3075522" y="4644774"/>
            <a:ext cx="224366" cy="177657"/>
          </a:xfrm>
          <a:prstGeom prst="rightArrow">
            <a:avLst/>
          </a:prstGeom>
          <a:solidFill>
            <a:schemeClr val="accent3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Right Arrow 50"/>
          <p:cNvSpPr/>
          <p:nvPr/>
        </p:nvSpPr>
        <p:spPr>
          <a:xfrm>
            <a:off x="3073404" y="4398987"/>
            <a:ext cx="224366" cy="177657"/>
          </a:xfrm>
          <a:prstGeom prst="rightArrow">
            <a:avLst/>
          </a:prstGeom>
          <a:solidFill>
            <a:schemeClr val="accent3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Right Arrow 51"/>
          <p:cNvSpPr/>
          <p:nvPr/>
        </p:nvSpPr>
        <p:spPr>
          <a:xfrm>
            <a:off x="3073404" y="4145118"/>
            <a:ext cx="224366" cy="177657"/>
          </a:xfrm>
          <a:prstGeom prst="rightArrow">
            <a:avLst/>
          </a:prstGeom>
          <a:solidFill>
            <a:schemeClr val="accent3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Right Arrow 52"/>
          <p:cNvSpPr/>
          <p:nvPr/>
        </p:nvSpPr>
        <p:spPr>
          <a:xfrm>
            <a:off x="3072340" y="3910164"/>
            <a:ext cx="224366" cy="177657"/>
          </a:xfrm>
          <a:prstGeom prst="rightArrow">
            <a:avLst/>
          </a:prstGeom>
          <a:solidFill>
            <a:schemeClr val="accent3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Right Arrow 53"/>
          <p:cNvSpPr/>
          <p:nvPr/>
        </p:nvSpPr>
        <p:spPr>
          <a:xfrm>
            <a:off x="3072340" y="3656295"/>
            <a:ext cx="224366" cy="177657"/>
          </a:xfrm>
          <a:prstGeom prst="rightArrow">
            <a:avLst/>
          </a:prstGeom>
          <a:solidFill>
            <a:schemeClr val="accent3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Right Arrow 54"/>
          <p:cNvSpPr/>
          <p:nvPr/>
        </p:nvSpPr>
        <p:spPr>
          <a:xfrm>
            <a:off x="3070226" y="3435620"/>
            <a:ext cx="224366" cy="177657"/>
          </a:xfrm>
          <a:prstGeom prst="rightArrow">
            <a:avLst/>
          </a:prstGeom>
          <a:solidFill>
            <a:schemeClr val="accent3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Right Arrow 55"/>
          <p:cNvSpPr/>
          <p:nvPr/>
        </p:nvSpPr>
        <p:spPr>
          <a:xfrm>
            <a:off x="3070226" y="3181751"/>
            <a:ext cx="224366" cy="177657"/>
          </a:xfrm>
          <a:prstGeom prst="rightArrow">
            <a:avLst/>
          </a:prstGeom>
          <a:solidFill>
            <a:schemeClr val="accent3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Rectangle 56"/>
          <p:cNvSpPr/>
          <p:nvPr/>
        </p:nvSpPr>
        <p:spPr>
          <a:xfrm>
            <a:off x="3384551" y="1959154"/>
            <a:ext cx="1964268" cy="2471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10</a:t>
            </a:r>
            <a:endParaRPr lang="en-GB" dirty="0"/>
          </a:p>
        </p:txBody>
      </p:sp>
      <p:sp>
        <p:nvSpPr>
          <p:cNvPr id="59" name="Rectangle 58"/>
          <p:cNvSpPr/>
          <p:nvPr/>
        </p:nvSpPr>
        <p:spPr>
          <a:xfrm>
            <a:off x="3390899" y="2918836"/>
            <a:ext cx="1957919" cy="2471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 smtClean="0"/>
              <a:t>c</a:t>
            </a:r>
            <a:endParaRPr lang="en-GB" dirty="0"/>
          </a:p>
        </p:txBody>
      </p:sp>
      <p:sp>
        <p:nvSpPr>
          <p:cNvPr id="60" name="Rectangle 59"/>
          <p:cNvSpPr/>
          <p:nvPr/>
        </p:nvSpPr>
        <p:spPr>
          <a:xfrm>
            <a:off x="3390899" y="3157488"/>
            <a:ext cx="1957919" cy="2471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 smtClean="0"/>
              <a:t>b</a:t>
            </a:r>
            <a:endParaRPr lang="en-GB" dirty="0"/>
          </a:p>
        </p:txBody>
      </p:sp>
      <p:sp>
        <p:nvSpPr>
          <p:cNvPr id="61" name="Rectangle 60"/>
          <p:cNvSpPr/>
          <p:nvPr/>
        </p:nvSpPr>
        <p:spPr>
          <a:xfrm>
            <a:off x="3390899" y="3404606"/>
            <a:ext cx="1957919" cy="2471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 smtClean="0"/>
              <a:t>a</a:t>
            </a:r>
            <a:endParaRPr lang="en-GB" dirty="0"/>
          </a:p>
        </p:txBody>
      </p:sp>
      <p:sp>
        <p:nvSpPr>
          <p:cNvPr id="62" name="Rectangle 61"/>
          <p:cNvSpPr/>
          <p:nvPr/>
        </p:nvSpPr>
        <p:spPr>
          <a:xfrm>
            <a:off x="3390899" y="3643258"/>
            <a:ext cx="1957919" cy="2471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 smtClean="0"/>
              <a:t>9</a:t>
            </a:r>
            <a:endParaRPr lang="en-GB" dirty="0"/>
          </a:p>
        </p:txBody>
      </p:sp>
      <p:sp>
        <p:nvSpPr>
          <p:cNvPr id="63" name="Rectangle 62"/>
          <p:cNvSpPr/>
          <p:nvPr/>
        </p:nvSpPr>
        <p:spPr>
          <a:xfrm>
            <a:off x="3390899" y="3890376"/>
            <a:ext cx="1957919" cy="2471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 smtClean="0"/>
              <a:t>8</a:t>
            </a:r>
            <a:endParaRPr lang="en-GB" dirty="0"/>
          </a:p>
        </p:txBody>
      </p:sp>
      <p:sp>
        <p:nvSpPr>
          <p:cNvPr id="64" name="Rectangle 63"/>
          <p:cNvSpPr/>
          <p:nvPr/>
        </p:nvSpPr>
        <p:spPr>
          <a:xfrm>
            <a:off x="3390899" y="4129028"/>
            <a:ext cx="1957919" cy="2471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 smtClean="0"/>
              <a:t>7</a:t>
            </a:r>
            <a:endParaRPr lang="en-GB" dirty="0"/>
          </a:p>
        </p:txBody>
      </p:sp>
      <p:sp>
        <p:nvSpPr>
          <p:cNvPr id="65" name="Rectangle 64"/>
          <p:cNvSpPr/>
          <p:nvPr/>
        </p:nvSpPr>
        <p:spPr>
          <a:xfrm>
            <a:off x="3390899" y="4378791"/>
            <a:ext cx="1957919" cy="2471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 smtClean="0"/>
              <a:t>6</a:t>
            </a:r>
            <a:endParaRPr lang="en-GB" dirty="0"/>
          </a:p>
        </p:txBody>
      </p:sp>
      <p:sp>
        <p:nvSpPr>
          <p:cNvPr id="66" name="Rectangle 65"/>
          <p:cNvSpPr/>
          <p:nvPr/>
        </p:nvSpPr>
        <p:spPr>
          <a:xfrm>
            <a:off x="3390899" y="4617443"/>
            <a:ext cx="1957919" cy="2471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 smtClean="0"/>
              <a:t>5</a:t>
            </a:r>
            <a:endParaRPr lang="en-GB" dirty="0"/>
          </a:p>
        </p:txBody>
      </p:sp>
      <p:sp>
        <p:nvSpPr>
          <p:cNvPr id="67" name="Rectangle 66"/>
          <p:cNvSpPr/>
          <p:nvPr/>
        </p:nvSpPr>
        <p:spPr>
          <a:xfrm>
            <a:off x="3390899" y="4864561"/>
            <a:ext cx="1957919" cy="2471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 smtClean="0"/>
              <a:t>4</a:t>
            </a:r>
            <a:endParaRPr lang="en-GB" dirty="0"/>
          </a:p>
        </p:txBody>
      </p:sp>
      <p:sp>
        <p:nvSpPr>
          <p:cNvPr id="69" name="Rectangle 68"/>
          <p:cNvSpPr/>
          <p:nvPr/>
        </p:nvSpPr>
        <p:spPr>
          <a:xfrm>
            <a:off x="3385605" y="2438874"/>
            <a:ext cx="1957919" cy="2471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/>
              <a:t>e</a:t>
            </a:r>
          </a:p>
        </p:txBody>
      </p:sp>
      <p:sp>
        <p:nvSpPr>
          <p:cNvPr id="70" name="Rectangle 69"/>
          <p:cNvSpPr/>
          <p:nvPr/>
        </p:nvSpPr>
        <p:spPr>
          <a:xfrm>
            <a:off x="3382437" y="2675699"/>
            <a:ext cx="1957919" cy="2471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 smtClean="0"/>
              <a:t>d</a:t>
            </a:r>
            <a:endParaRPr lang="en-GB" dirty="0"/>
          </a:p>
        </p:txBody>
      </p:sp>
      <p:sp>
        <p:nvSpPr>
          <p:cNvPr id="71" name="Right Arrow 70"/>
          <p:cNvSpPr/>
          <p:nvPr/>
        </p:nvSpPr>
        <p:spPr>
          <a:xfrm>
            <a:off x="3070226" y="2956964"/>
            <a:ext cx="224366" cy="177657"/>
          </a:xfrm>
          <a:prstGeom prst="rightArrow">
            <a:avLst/>
          </a:prstGeom>
          <a:solidFill>
            <a:schemeClr val="accent3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2" name="Rectangle 71"/>
          <p:cNvSpPr/>
          <p:nvPr/>
        </p:nvSpPr>
        <p:spPr>
          <a:xfrm>
            <a:off x="3750734" y="3164453"/>
            <a:ext cx="1598085" cy="247119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 smtClean="0"/>
              <a:t>SUB #x, 1, #y</a:t>
            </a:r>
            <a:endParaRPr lang="en-GB" dirty="0"/>
          </a:p>
        </p:txBody>
      </p:sp>
      <p:sp>
        <p:nvSpPr>
          <p:cNvPr id="73" name="Rectangle 72"/>
          <p:cNvSpPr/>
          <p:nvPr/>
        </p:nvSpPr>
        <p:spPr>
          <a:xfrm>
            <a:off x="3750734" y="3403105"/>
            <a:ext cx="1598085" cy="247119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 smtClean="0"/>
              <a:t>:body</a:t>
            </a:r>
            <a:endParaRPr lang="en-GB" dirty="0"/>
          </a:p>
        </p:txBody>
      </p:sp>
      <p:sp>
        <p:nvSpPr>
          <p:cNvPr id="74" name="Rectangle 73"/>
          <p:cNvSpPr/>
          <p:nvPr/>
        </p:nvSpPr>
        <p:spPr>
          <a:xfrm>
            <a:off x="3750734" y="3650223"/>
            <a:ext cx="1598085" cy="247119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 smtClean="0"/>
              <a:t>JNE :end</a:t>
            </a:r>
            <a:endParaRPr lang="en-GB" dirty="0"/>
          </a:p>
        </p:txBody>
      </p:sp>
      <p:sp>
        <p:nvSpPr>
          <p:cNvPr id="75" name="Rectangle 74"/>
          <p:cNvSpPr/>
          <p:nvPr/>
        </p:nvSpPr>
        <p:spPr>
          <a:xfrm>
            <a:off x="3750734" y="3888875"/>
            <a:ext cx="1598085" cy="247119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 smtClean="0"/>
              <a:t>JE :body</a:t>
            </a:r>
            <a:endParaRPr lang="en-GB" dirty="0"/>
          </a:p>
        </p:txBody>
      </p:sp>
      <p:sp>
        <p:nvSpPr>
          <p:cNvPr id="76" name="Rectangle 75"/>
          <p:cNvSpPr/>
          <p:nvPr/>
        </p:nvSpPr>
        <p:spPr>
          <a:xfrm>
            <a:off x="3750734" y="4135993"/>
            <a:ext cx="1598085" cy="247119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 smtClean="0"/>
              <a:t>CGT #x, 0</a:t>
            </a:r>
            <a:endParaRPr lang="en-GB" dirty="0"/>
          </a:p>
        </p:txBody>
      </p:sp>
      <p:sp>
        <p:nvSpPr>
          <p:cNvPr id="77" name="Rectangle 76"/>
          <p:cNvSpPr/>
          <p:nvPr/>
        </p:nvSpPr>
        <p:spPr>
          <a:xfrm>
            <a:off x="3750734" y="2918620"/>
            <a:ext cx="1598085" cy="247119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 smtClean="0"/>
              <a:t>STORE #y, a</a:t>
            </a:r>
            <a:endParaRPr lang="en-GB" dirty="0"/>
          </a:p>
        </p:txBody>
      </p:sp>
      <p:sp>
        <p:nvSpPr>
          <p:cNvPr id="78" name="Rectangle 77"/>
          <p:cNvSpPr/>
          <p:nvPr/>
        </p:nvSpPr>
        <p:spPr>
          <a:xfrm>
            <a:off x="3750733" y="4372678"/>
            <a:ext cx="1598085" cy="247119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 smtClean="0"/>
              <a:t>LOAD a, #x</a:t>
            </a:r>
            <a:endParaRPr lang="en-GB" dirty="0"/>
          </a:p>
        </p:txBody>
      </p:sp>
      <p:sp>
        <p:nvSpPr>
          <p:cNvPr id="79" name="Rectangle 78"/>
          <p:cNvSpPr/>
          <p:nvPr/>
        </p:nvSpPr>
        <p:spPr>
          <a:xfrm>
            <a:off x="3750733" y="4610044"/>
            <a:ext cx="1598085" cy="247119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 smtClean="0"/>
              <a:t>:start</a:t>
            </a:r>
            <a:endParaRPr lang="en-GB" dirty="0"/>
          </a:p>
        </p:txBody>
      </p:sp>
      <p:sp>
        <p:nvSpPr>
          <p:cNvPr id="80" name="Rectangle 79"/>
          <p:cNvSpPr/>
          <p:nvPr/>
        </p:nvSpPr>
        <p:spPr>
          <a:xfrm>
            <a:off x="3750733" y="4862500"/>
            <a:ext cx="1598085" cy="247119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mtClean="0"/>
              <a:t>STORE 2, </a:t>
            </a:r>
            <a:r>
              <a:rPr lang="en-GB" dirty="0" smtClean="0"/>
              <a:t>a</a:t>
            </a:r>
            <a:endParaRPr lang="en-GB" dirty="0"/>
          </a:p>
        </p:txBody>
      </p:sp>
      <p:sp>
        <p:nvSpPr>
          <p:cNvPr id="81" name="Rectangle 80"/>
          <p:cNvSpPr/>
          <p:nvPr/>
        </p:nvSpPr>
        <p:spPr>
          <a:xfrm>
            <a:off x="3750732" y="2672081"/>
            <a:ext cx="1598085" cy="247119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 smtClean="0"/>
              <a:t>J :start</a:t>
            </a:r>
            <a:endParaRPr lang="en-GB" dirty="0"/>
          </a:p>
        </p:txBody>
      </p:sp>
      <p:sp>
        <p:nvSpPr>
          <p:cNvPr id="82" name="Rectangle 81"/>
          <p:cNvSpPr/>
          <p:nvPr/>
        </p:nvSpPr>
        <p:spPr>
          <a:xfrm>
            <a:off x="3750732" y="2435662"/>
            <a:ext cx="1598085" cy="247119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 smtClean="0"/>
              <a:t>:end</a:t>
            </a:r>
            <a:endParaRPr lang="en-GB" dirty="0"/>
          </a:p>
        </p:txBody>
      </p:sp>
      <p:sp>
        <p:nvSpPr>
          <p:cNvPr id="88" name="Rectangle 87"/>
          <p:cNvSpPr/>
          <p:nvPr/>
        </p:nvSpPr>
        <p:spPr>
          <a:xfrm>
            <a:off x="7255933" y="5270998"/>
            <a:ext cx="772582" cy="247118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TRUE</a:t>
            </a:r>
            <a:endParaRPr lang="en-GB" dirty="0"/>
          </a:p>
        </p:txBody>
      </p:sp>
      <p:sp>
        <p:nvSpPr>
          <p:cNvPr id="89" name="TextBox 88"/>
          <p:cNvSpPr txBox="1"/>
          <p:nvPr/>
        </p:nvSpPr>
        <p:spPr>
          <a:xfrm>
            <a:off x="6059501" y="817893"/>
            <a:ext cx="308449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CGT – Compare greater</a:t>
            </a:r>
          </a:p>
          <a:p>
            <a:r>
              <a:rPr lang="en-GB" sz="2400" dirty="0" smtClean="0"/>
              <a:t>J – Jump</a:t>
            </a:r>
          </a:p>
          <a:p>
            <a:r>
              <a:rPr lang="en-GB" sz="2400" dirty="0" smtClean="0"/>
              <a:t>JE – Jump if equal</a:t>
            </a:r>
          </a:p>
          <a:p>
            <a:r>
              <a:rPr lang="en-GB" sz="2400" dirty="0" smtClean="0"/>
              <a:t>JNE – Jump if not equal</a:t>
            </a:r>
            <a:endParaRPr lang="en-GB" sz="2400" dirty="0"/>
          </a:p>
        </p:txBody>
      </p:sp>
      <p:sp>
        <p:nvSpPr>
          <p:cNvPr id="90" name="Right Arrow 89"/>
          <p:cNvSpPr/>
          <p:nvPr/>
        </p:nvSpPr>
        <p:spPr>
          <a:xfrm>
            <a:off x="3070226" y="2716678"/>
            <a:ext cx="224366" cy="177657"/>
          </a:xfrm>
          <a:prstGeom prst="rightArrow">
            <a:avLst/>
          </a:prstGeom>
          <a:solidFill>
            <a:schemeClr val="accent3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1" name="Right Arrow 90"/>
          <p:cNvSpPr/>
          <p:nvPr/>
        </p:nvSpPr>
        <p:spPr>
          <a:xfrm>
            <a:off x="3070226" y="2491891"/>
            <a:ext cx="224366" cy="177657"/>
          </a:xfrm>
          <a:prstGeom prst="rightArrow">
            <a:avLst/>
          </a:prstGeom>
          <a:solidFill>
            <a:schemeClr val="accent3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2" name="Rectangle 91"/>
          <p:cNvSpPr/>
          <p:nvPr/>
        </p:nvSpPr>
        <p:spPr>
          <a:xfrm>
            <a:off x="6316133" y="3588329"/>
            <a:ext cx="1540934" cy="247119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d</a:t>
            </a:r>
            <a:endParaRPr lang="en-GB" dirty="0"/>
          </a:p>
        </p:txBody>
      </p:sp>
      <p:sp>
        <p:nvSpPr>
          <p:cNvPr id="93" name="Rectangle 92"/>
          <p:cNvSpPr/>
          <p:nvPr/>
        </p:nvSpPr>
        <p:spPr>
          <a:xfrm>
            <a:off x="6316133" y="3588329"/>
            <a:ext cx="1540934" cy="247119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e</a:t>
            </a:r>
            <a:endParaRPr lang="en-GB" dirty="0"/>
          </a:p>
        </p:txBody>
      </p:sp>
      <p:sp>
        <p:nvSpPr>
          <p:cNvPr id="94" name="Rectangle 93"/>
          <p:cNvSpPr/>
          <p:nvPr/>
        </p:nvSpPr>
        <p:spPr>
          <a:xfrm>
            <a:off x="6769101" y="4914365"/>
            <a:ext cx="1257299" cy="241558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0</a:t>
            </a:r>
            <a:endParaRPr lang="en-GB" dirty="0"/>
          </a:p>
        </p:txBody>
      </p:sp>
      <p:sp>
        <p:nvSpPr>
          <p:cNvPr id="95" name="Rectangle 94"/>
          <p:cNvSpPr/>
          <p:nvPr/>
        </p:nvSpPr>
        <p:spPr>
          <a:xfrm>
            <a:off x="6773346" y="4560240"/>
            <a:ext cx="1257299" cy="247119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1</a:t>
            </a:r>
            <a:endParaRPr lang="en-GB" dirty="0"/>
          </a:p>
        </p:txBody>
      </p:sp>
      <p:sp>
        <p:nvSpPr>
          <p:cNvPr id="97" name="Rectangle 96"/>
          <p:cNvSpPr/>
          <p:nvPr/>
        </p:nvSpPr>
        <p:spPr>
          <a:xfrm>
            <a:off x="6773346" y="4560240"/>
            <a:ext cx="1257299" cy="247119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0</a:t>
            </a:r>
            <a:endParaRPr lang="en-GB" dirty="0"/>
          </a:p>
        </p:txBody>
      </p:sp>
      <p:sp>
        <p:nvSpPr>
          <p:cNvPr id="98" name="Rectangle 97"/>
          <p:cNvSpPr/>
          <p:nvPr/>
        </p:nvSpPr>
        <p:spPr>
          <a:xfrm>
            <a:off x="4298951" y="972283"/>
            <a:ext cx="1049865" cy="247119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dirty="0"/>
              <a:t>1</a:t>
            </a:r>
          </a:p>
        </p:txBody>
      </p:sp>
      <p:sp>
        <p:nvSpPr>
          <p:cNvPr id="99" name="Rectangle 98"/>
          <p:cNvSpPr/>
          <p:nvPr/>
        </p:nvSpPr>
        <p:spPr>
          <a:xfrm>
            <a:off x="4298951" y="972283"/>
            <a:ext cx="1049865" cy="247119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dirty="0" smtClean="0"/>
              <a:t>0</a:t>
            </a:r>
            <a:endParaRPr lang="en-GB" dirty="0"/>
          </a:p>
        </p:txBody>
      </p:sp>
      <p:sp>
        <p:nvSpPr>
          <p:cNvPr id="101" name="Rectangle 100"/>
          <p:cNvSpPr/>
          <p:nvPr/>
        </p:nvSpPr>
        <p:spPr>
          <a:xfrm>
            <a:off x="7253818" y="5270830"/>
            <a:ext cx="772582" cy="247118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FALSE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00376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1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1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>
                      <p:stCondLst>
                        <p:cond delay="indefinite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1" presetClass="exit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1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5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1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1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3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5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7" fill="hold">
                      <p:stCondLst>
                        <p:cond delay="indefinite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>
                      <p:stCondLst>
                        <p:cond delay="indefinite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1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7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9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1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3" fill="hold">
                      <p:stCondLst>
                        <p:cond delay="indefinite"/>
                      </p:stCondLst>
                      <p:childTnLst>
                        <p:par>
                          <p:cTn id="254" fill="hold">
                            <p:stCondLst>
                              <p:cond delay="0"/>
                            </p:stCondLst>
                            <p:childTnLst>
                              <p:par>
                                <p:cTn id="25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9" fill="hold">
                      <p:stCondLst>
                        <p:cond delay="indefinite"/>
                      </p:stCondLst>
                      <p:childTnLst>
                        <p:par>
                          <p:cTn id="260" fill="hold">
                            <p:stCondLst>
                              <p:cond delay="0"/>
                            </p:stCondLst>
                            <p:childTnLst>
                              <p:par>
                                <p:cTn id="261" presetID="1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3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5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7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9" fill="hold">
                      <p:stCondLst>
                        <p:cond delay="indefinite"/>
                      </p:stCondLst>
                      <p:childTnLst>
                        <p:par>
                          <p:cTn id="270" fill="hold">
                            <p:stCondLst>
                              <p:cond delay="0"/>
                            </p:stCondLst>
                            <p:childTnLst>
                              <p:par>
                                <p:cTn id="271" presetID="1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3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5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7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9" fill="hold">
                      <p:stCondLst>
                        <p:cond delay="indefinite"/>
                      </p:stCondLst>
                      <p:childTnLst>
                        <p:par>
                          <p:cTn id="280" fill="hold">
                            <p:stCondLst>
                              <p:cond delay="0"/>
                            </p:stCondLst>
                            <p:childTnLst>
                              <p:par>
                                <p:cTn id="281" presetID="1" presetClass="exit" presetSubtype="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3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5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7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9" fill="hold">
                      <p:stCondLst>
                        <p:cond delay="indefinite"/>
                      </p:stCondLst>
                      <p:childTnLst>
                        <p:par>
                          <p:cTn id="290" fill="hold">
                            <p:stCondLst>
                              <p:cond delay="0"/>
                            </p:stCondLst>
                            <p:childTnLst>
                              <p:par>
                                <p:cTn id="29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5" fill="hold">
                      <p:stCondLst>
                        <p:cond delay="indefinite"/>
                      </p:stCondLst>
                      <p:childTnLst>
                        <p:par>
                          <p:cTn id="296" fill="hold">
                            <p:stCondLst>
                              <p:cond delay="0"/>
                            </p:stCondLst>
                            <p:childTnLst>
                              <p:par>
                                <p:cTn id="297" presetID="1" presetClass="exit" presetSubtype="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9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1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3" presetID="1" presetClass="entr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5" fill="hold">
                      <p:stCondLst>
                        <p:cond delay="indefinite"/>
                      </p:stCondLst>
                      <p:childTnLst>
                        <p:par>
                          <p:cTn id="306" fill="hold">
                            <p:stCondLst>
                              <p:cond delay="0"/>
                            </p:stCondLst>
                            <p:childTnLst>
                              <p:par>
                                <p:cTn id="30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1" fill="hold">
                      <p:stCondLst>
                        <p:cond delay="indefinite"/>
                      </p:stCondLst>
                      <p:childTnLst>
                        <p:par>
                          <p:cTn id="312" fill="hold">
                            <p:stCondLst>
                              <p:cond delay="0"/>
                            </p:stCondLst>
                            <p:childTnLst>
                              <p:par>
                                <p:cTn id="313" presetID="1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5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7" presetID="1" presetClass="entr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9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1" fill="hold">
                      <p:stCondLst>
                        <p:cond delay="indefinite"/>
                      </p:stCondLst>
                      <p:childTnLst>
                        <p:par>
                          <p:cTn id="322" fill="hold">
                            <p:stCondLst>
                              <p:cond delay="0"/>
                            </p:stCondLst>
                            <p:childTnLst>
                              <p:par>
                                <p:cTn id="323" presetID="1" presetClass="exit" presetSubtype="0" fill="hold" grpId="7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5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1" fill="hold">
                      <p:stCondLst>
                        <p:cond delay="indefinite"/>
                      </p:stCondLst>
                      <p:childTnLst>
                        <p:par>
                          <p:cTn id="332" fill="hold">
                            <p:stCondLst>
                              <p:cond delay="0"/>
                            </p:stCondLst>
                            <p:childTnLst>
                              <p:par>
                                <p:cTn id="33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1" fill="hold">
                      <p:stCondLst>
                        <p:cond delay="indefinite"/>
                      </p:stCondLst>
                      <p:childTnLst>
                        <p:par>
                          <p:cTn id="342" fill="hold">
                            <p:stCondLst>
                              <p:cond delay="0"/>
                            </p:stCondLst>
                            <p:childTnLst>
                              <p:par>
                                <p:cTn id="34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8" grpId="0" animBg="1"/>
      <p:bldP spid="28" grpId="1" animBg="1"/>
      <p:bldP spid="28" grpId="2" animBg="1"/>
      <p:bldP spid="28" grpId="3" animBg="1"/>
      <p:bldP spid="29" grpId="0" animBg="1"/>
      <p:bldP spid="29" grpId="1" animBg="1"/>
      <p:bldP spid="29" grpId="2" animBg="1"/>
      <p:bldP spid="29" grpId="3" animBg="1"/>
      <p:bldP spid="30" grpId="0" animBg="1"/>
      <p:bldP spid="30" grpId="1" animBg="1"/>
      <p:bldP spid="30" grpId="2" animBg="1"/>
      <p:bldP spid="30" grpId="3" animBg="1"/>
      <p:bldP spid="31" grpId="0" animBg="1"/>
      <p:bldP spid="31" grpId="1" animBg="1"/>
      <p:bldP spid="32" grpId="0" animBg="1"/>
      <p:bldP spid="32" grpId="1" animBg="1"/>
      <p:bldP spid="32" grpId="2" animBg="1"/>
      <p:bldP spid="32" grpId="3" animBg="1"/>
      <p:bldP spid="32" grpId="4" animBg="1"/>
      <p:bldP spid="32" grpId="5" animBg="1"/>
      <p:bldP spid="32" grpId="6" animBg="1"/>
      <p:bldP spid="32" grpId="7" animBg="1"/>
      <p:bldP spid="33" grpId="0" animBg="1"/>
      <p:bldP spid="33" grpId="1" animBg="1"/>
      <p:bldP spid="33" grpId="2" animBg="1"/>
      <p:bldP spid="33" grpId="3" animBg="1"/>
      <p:bldP spid="34" grpId="0"/>
      <p:bldP spid="39" grpId="0" animBg="1"/>
      <p:bldP spid="39" grpId="1" animBg="1"/>
      <p:bldP spid="40" grpId="0"/>
      <p:bldP spid="41" grpId="0" animBg="1"/>
      <p:bldP spid="41" grpId="1" animBg="1"/>
      <p:bldP spid="43" grpId="0" animBg="1"/>
      <p:bldP spid="43" grpId="1" animBg="1"/>
      <p:bldP spid="44" grpId="0" animBg="1"/>
      <p:bldP spid="44" grpId="1" animBg="1"/>
      <p:bldP spid="44" grpId="2" animBg="1"/>
      <p:bldP spid="44" grpId="3" animBg="1"/>
      <p:bldP spid="44" grpId="4" animBg="1"/>
      <p:bldP spid="44" grpId="5" animBg="1"/>
      <p:bldP spid="45" grpId="0" animBg="1"/>
      <p:bldP spid="45" grpId="1" animBg="1"/>
      <p:bldP spid="45" grpId="2" animBg="1"/>
      <p:bldP spid="45" grpId="3" animBg="1"/>
      <p:bldP spid="45" grpId="4" animBg="1"/>
      <p:bldP spid="45" grpId="5" animBg="1"/>
      <p:bldP spid="46" grpId="0" animBg="1"/>
      <p:bldP spid="47" grpId="0" animBg="1"/>
      <p:bldP spid="47" grpId="1" animBg="1"/>
      <p:bldP spid="48" grpId="0"/>
      <p:bldP spid="49" grpId="0" animBg="1"/>
      <p:bldP spid="49" grpId="1" animBg="1"/>
      <p:bldP spid="50" grpId="0" animBg="1"/>
      <p:bldP spid="50" grpId="1" animBg="1"/>
      <p:bldP spid="50" grpId="2" animBg="1"/>
      <p:bldP spid="50" grpId="3" animBg="1"/>
      <p:bldP spid="50" grpId="4" animBg="1"/>
      <p:bldP spid="50" grpId="5" animBg="1"/>
      <p:bldP spid="51" grpId="0" animBg="1"/>
      <p:bldP spid="51" grpId="1" animBg="1"/>
      <p:bldP spid="51" grpId="2" animBg="1"/>
      <p:bldP spid="51" grpId="3" animBg="1"/>
      <p:bldP spid="51" grpId="4" animBg="1"/>
      <p:bldP spid="51" grpId="5" animBg="1"/>
      <p:bldP spid="52" grpId="0" animBg="1"/>
      <p:bldP spid="52" grpId="1" animBg="1"/>
      <p:bldP spid="52" grpId="2" animBg="1"/>
      <p:bldP spid="52" grpId="3" animBg="1"/>
      <p:bldP spid="52" grpId="4" animBg="1"/>
      <p:bldP spid="52" grpId="5" animBg="1"/>
      <p:bldP spid="53" grpId="0" animBg="1"/>
      <p:bldP spid="53" grpId="1" animBg="1"/>
      <p:bldP spid="53" grpId="2" animBg="1"/>
      <p:bldP spid="53" grpId="3" animBg="1"/>
      <p:bldP spid="53" grpId="4" animBg="1"/>
      <p:bldP spid="53" grpId="5" animBg="1"/>
      <p:bldP spid="54" grpId="0" animBg="1"/>
      <p:bldP spid="54" grpId="1" animBg="1"/>
      <p:bldP spid="55" grpId="0" animBg="1"/>
      <p:bldP spid="55" grpId="1" animBg="1"/>
      <p:bldP spid="55" grpId="2" animBg="1"/>
      <p:bldP spid="55" grpId="3" animBg="1"/>
      <p:bldP spid="56" grpId="0" animBg="1"/>
      <p:bldP spid="56" grpId="1" animBg="1"/>
      <p:bldP spid="56" grpId="2" animBg="1"/>
      <p:bldP spid="56" grpId="3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9" grpId="0" animBg="1"/>
      <p:bldP spid="70" grpId="0" animBg="1"/>
      <p:bldP spid="71" grpId="0" animBg="1"/>
      <p:bldP spid="71" grpId="1" animBg="1"/>
      <p:bldP spid="71" grpId="2" animBg="1"/>
      <p:bldP spid="71" grpId="3" animBg="1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8" grpId="0" animBg="1"/>
      <p:bldP spid="88" grpId="1" animBg="1"/>
      <p:bldP spid="89" grpId="0"/>
      <p:bldP spid="90" grpId="0" animBg="1"/>
      <p:bldP spid="90" grpId="1" animBg="1"/>
      <p:bldP spid="90" grpId="2" animBg="1"/>
      <p:bldP spid="90" grpId="3" animBg="1"/>
      <p:bldP spid="91" grpId="0" animBg="1"/>
      <p:bldP spid="91" grpId="1" animBg="1"/>
      <p:bldP spid="92" grpId="0" animBg="1"/>
      <p:bldP spid="92" grpId="1" animBg="1"/>
      <p:bldP spid="92" grpId="2" animBg="1"/>
      <p:bldP spid="92" grpId="3" animBg="1"/>
      <p:bldP spid="93" grpId="0" animBg="1"/>
      <p:bldP spid="93" grpId="1" animBg="1"/>
      <p:bldP spid="94" grpId="0" animBg="1"/>
      <p:bldP spid="95" grpId="0" animBg="1"/>
      <p:bldP spid="95" grpId="1" animBg="1"/>
      <p:bldP spid="97" grpId="0" animBg="1"/>
      <p:bldP spid="98" grpId="0" animBg="1"/>
      <p:bldP spid="98" grpId="1" animBg="1"/>
      <p:bldP spid="99" grpId="0" animBg="1"/>
      <p:bldP spid="10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FOR Loop I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Week 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CIS2152 - Control Structures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A4BAC-8568-4E13-AB67-F7AE1857D29C}" type="slidenum">
              <a:rPr lang="en-GB" smtClean="0"/>
              <a:pPr/>
              <a:t>11</a:t>
            </a:fld>
            <a:endParaRPr lang="en-GB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2057400" y="2464772"/>
            <a:ext cx="528531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541338"/>
            <a:r>
              <a:rPr lang="en-GB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total = 0</a:t>
            </a:r>
          </a:p>
          <a:p>
            <a:pPr defTabSz="541338"/>
            <a:endParaRPr lang="en-GB" sz="20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541338"/>
            <a:r>
              <a:rPr lang="en-GB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 (</a:t>
            </a:r>
            <a:r>
              <a:rPr lang="en-GB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idx</a:t>
            </a:r>
            <a:r>
              <a:rPr lang="en-GB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0; </a:t>
            </a:r>
            <a:r>
              <a:rPr lang="en-GB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idx</a:t>
            </a:r>
            <a:r>
              <a:rPr lang="en-GB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&lt; 10; </a:t>
            </a:r>
            <a:r>
              <a:rPr lang="en-GB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idx</a:t>
            </a:r>
            <a:r>
              <a:rPr lang="en-GB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++) {</a:t>
            </a:r>
          </a:p>
          <a:p>
            <a:pPr defTabSz="541338"/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GB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total = total + 2</a:t>
            </a:r>
          </a:p>
          <a:p>
            <a:pPr defTabSz="541338"/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GB" sz="20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3933" y="1776209"/>
            <a:ext cx="213988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/>
              <a:t>Loop variable</a:t>
            </a:r>
            <a:endParaRPr lang="en-GB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3390298" y="1462624"/>
            <a:ext cx="236340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/>
              <a:t>Loop condition</a:t>
            </a:r>
            <a:endParaRPr lang="en-GB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6180666" y="2134086"/>
            <a:ext cx="24768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/>
              <a:t>Loop increment</a:t>
            </a:r>
            <a:endParaRPr lang="en-GB" sz="2800" dirty="0"/>
          </a:p>
        </p:txBody>
      </p:sp>
      <p:cxnSp>
        <p:nvCxnSpPr>
          <p:cNvPr id="11" name="Straight Arrow Connector 10"/>
          <p:cNvCxnSpPr>
            <a:stCxn id="8" idx="2"/>
          </p:cNvCxnSpPr>
          <p:nvPr/>
        </p:nvCxnSpPr>
        <p:spPr>
          <a:xfrm>
            <a:off x="1213874" y="2299429"/>
            <a:ext cx="1749459" cy="84602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9" idx="2"/>
          </p:cNvCxnSpPr>
          <p:nvPr/>
        </p:nvCxnSpPr>
        <p:spPr>
          <a:xfrm>
            <a:off x="4572000" y="1985844"/>
            <a:ext cx="293821" cy="99829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10" idx="2"/>
          </p:cNvCxnSpPr>
          <p:nvPr/>
        </p:nvCxnSpPr>
        <p:spPr>
          <a:xfrm flipH="1">
            <a:off x="6256867" y="2657306"/>
            <a:ext cx="1162248" cy="47892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305158" y="4792582"/>
            <a:ext cx="853368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/>
              <a:t>Used when you know how often you wish to run the loop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335430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FOR Loop II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Week 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CIS2152 - Control Structures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A4BAC-8568-4E13-AB67-F7AE1857D29C}" type="slidenum">
              <a:rPr lang="en-GB" smtClean="0"/>
              <a:pPr/>
              <a:t>12</a:t>
            </a:fld>
            <a:endParaRPr lang="en-GB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279401" y="2395477"/>
            <a:ext cx="528531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541338"/>
            <a:r>
              <a:rPr lang="en-GB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total = 0</a:t>
            </a:r>
          </a:p>
          <a:p>
            <a:pPr defTabSz="541338"/>
            <a:endParaRPr lang="en-GB" sz="20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541338"/>
            <a:r>
              <a:rPr lang="en-GB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 (</a:t>
            </a:r>
            <a:r>
              <a:rPr lang="en-GB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idx</a:t>
            </a:r>
            <a:r>
              <a:rPr lang="en-GB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0; </a:t>
            </a:r>
            <a:r>
              <a:rPr lang="en-GB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idx</a:t>
            </a:r>
            <a:r>
              <a:rPr lang="en-GB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&lt; 10; </a:t>
            </a:r>
            <a:r>
              <a:rPr lang="en-GB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idx</a:t>
            </a:r>
            <a:r>
              <a:rPr lang="en-GB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++) {</a:t>
            </a:r>
          </a:p>
          <a:p>
            <a:pPr defTabSz="541338"/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GB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total = total + 2</a:t>
            </a:r>
          </a:p>
          <a:p>
            <a:pPr defTabSz="541338"/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GB" sz="20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604000" y="3276412"/>
            <a:ext cx="1598085" cy="247119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 smtClean="0"/>
              <a:t>LOAD total, $x</a:t>
            </a:r>
            <a:endParaRPr lang="en-GB" dirty="0"/>
          </a:p>
        </p:txBody>
      </p:sp>
      <p:sp>
        <p:nvSpPr>
          <p:cNvPr id="9" name="Rectangle 8"/>
          <p:cNvSpPr/>
          <p:nvPr/>
        </p:nvSpPr>
        <p:spPr>
          <a:xfrm>
            <a:off x="6604000" y="3515064"/>
            <a:ext cx="1598085" cy="247119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 smtClean="0"/>
              <a:t>JNE :end</a:t>
            </a:r>
            <a:endParaRPr lang="en-GB" dirty="0"/>
          </a:p>
        </p:txBody>
      </p:sp>
      <p:sp>
        <p:nvSpPr>
          <p:cNvPr id="10" name="Rectangle 9"/>
          <p:cNvSpPr/>
          <p:nvPr/>
        </p:nvSpPr>
        <p:spPr>
          <a:xfrm>
            <a:off x="6604000" y="3762182"/>
            <a:ext cx="1598085" cy="247119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 smtClean="0"/>
              <a:t>JE :body</a:t>
            </a:r>
            <a:endParaRPr lang="en-GB" dirty="0"/>
          </a:p>
        </p:txBody>
      </p:sp>
      <p:sp>
        <p:nvSpPr>
          <p:cNvPr id="11" name="Rectangle 10"/>
          <p:cNvSpPr/>
          <p:nvPr/>
        </p:nvSpPr>
        <p:spPr>
          <a:xfrm>
            <a:off x="6604000" y="4000834"/>
            <a:ext cx="1598085" cy="247119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 smtClean="0"/>
              <a:t>CLT $x, 10</a:t>
            </a:r>
            <a:endParaRPr lang="en-GB" dirty="0"/>
          </a:p>
        </p:txBody>
      </p:sp>
      <p:sp>
        <p:nvSpPr>
          <p:cNvPr id="12" name="Rectangle 11"/>
          <p:cNvSpPr/>
          <p:nvPr/>
        </p:nvSpPr>
        <p:spPr>
          <a:xfrm>
            <a:off x="6604000" y="4247952"/>
            <a:ext cx="1598085" cy="247119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 smtClean="0"/>
              <a:t>LOAD </a:t>
            </a:r>
            <a:r>
              <a:rPr lang="en-GB" dirty="0" err="1" smtClean="0"/>
              <a:t>idx</a:t>
            </a:r>
            <a:r>
              <a:rPr lang="en-GB" dirty="0" smtClean="0"/>
              <a:t>, $</a:t>
            </a:r>
            <a:r>
              <a:rPr lang="en-GB" dirty="0"/>
              <a:t>x</a:t>
            </a:r>
          </a:p>
        </p:txBody>
      </p:sp>
      <p:sp>
        <p:nvSpPr>
          <p:cNvPr id="13" name="Rectangle 12"/>
          <p:cNvSpPr/>
          <p:nvPr/>
        </p:nvSpPr>
        <p:spPr>
          <a:xfrm>
            <a:off x="6604000" y="3030579"/>
            <a:ext cx="1598085" cy="247119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 smtClean="0"/>
              <a:t>ADD $x, 2, $y</a:t>
            </a:r>
            <a:endParaRPr lang="en-GB" dirty="0"/>
          </a:p>
        </p:txBody>
      </p:sp>
      <p:sp>
        <p:nvSpPr>
          <p:cNvPr id="14" name="Rectangle 13"/>
          <p:cNvSpPr/>
          <p:nvPr/>
        </p:nvSpPr>
        <p:spPr>
          <a:xfrm>
            <a:off x="6603999" y="4484637"/>
            <a:ext cx="1598085" cy="247119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 smtClean="0"/>
              <a:t>:start</a:t>
            </a:r>
            <a:endParaRPr lang="en-GB" dirty="0"/>
          </a:p>
        </p:txBody>
      </p:sp>
      <p:sp>
        <p:nvSpPr>
          <p:cNvPr id="15" name="Rectangle 14"/>
          <p:cNvSpPr/>
          <p:nvPr/>
        </p:nvSpPr>
        <p:spPr>
          <a:xfrm>
            <a:off x="6603999" y="4722003"/>
            <a:ext cx="1598085" cy="247119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 smtClean="0"/>
              <a:t>STORE 0, </a:t>
            </a:r>
            <a:r>
              <a:rPr lang="en-GB" dirty="0" err="1" smtClean="0"/>
              <a:t>idx</a:t>
            </a:r>
            <a:endParaRPr lang="en-GB" dirty="0"/>
          </a:p>
        </p:txBody>
      </p:sp>
      <p:sp>
        <p:nvSpPr>
          <p:cNvPr id="16" name="Rectangle 15"/>
          <p:cNvSpPr/>
          <p:nvPr/>
        </p:nvSpPr>
        <p:spPr>
          <a:xfrm>
            <a:off x="6603999" y="4974459"/>
            <a:ext cx="1598085" cy="247119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 smtClean="0"/>
              <a:t>STORE 0, total</a:t>
            </a:r>
            <a:endParaRPr lang="en-GB" dirty="0"/>
          </a:p>
        </p:txBody>
      </p:sp>
      <p:sp>
        <p:nvSpPr>
          <p:cNvPr id="17" name="Rectangle 16"/>
          <p:cNvSpPr/>
          <p:nvPr/>
        </p:nvSpPr>
        <p:spPr>
          <a:xfrm>
            <a:off x="6603998" y="2784040"/>
            <a:ext cx="1598085" cy="247119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 smtClean="0"/>
              <a:t>STORE $y, total</a:t>
            </a:r>
            <a:endParaRPr lang="en-GB" dirty="0"/>
          </a:p>
        </p:txBody>
      </p:sp>
      <p:sp>
        <p:nvSpPr>
          <p:cNvPr id="18" name="Rectangle 17"/>
          <p:cNvSpPr/>
          <p:nvPr/>
        </p:nvSpPr>
        <p:spPr>
          <a:xfrm>
            <a:off x="6603998" y="2547621"/>
            <a:ext cx="1598085" cy="247119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 smtClean="0"/>
              <a:t>LOAD </a:t>
            </a:r>
            <a:r>
              <a:rPr lang="en-GB" dirty="0" err="1" smtClean="0"/>
              <a:t>idx</a:t>
            </a:r>
            <a:r>
              <a:rPr lang="en-GB" dirty="0" smtClean="0"/>
              <a:t>, $x</a:t>
            </a:r>
            <a:endParaRPr lang="en-GB" dirty="0"/>
          </a:p>
        </p:txBody>
      </p:sp>
      <p:sp>
        <p:nvSpPr>
          <p:cNvPr id="20" name="Rectangle 19"/>
          <p:cNvSpPr/>
          <p:nvPr/>
        </p:nvSpPr>
        <p:spPr>
          <a:xfrm>
            <a:off x="6604000" y="2056831"/>
            <a:ext cx="1598085" cy="247119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 smtClean="0"/>
              <a:t>STORE $y, </a:t>
            </a:r>
            <a:r>
              <a:rPr lang="en-GB" dirty="0" err="1" smtClean="0"/>
              <a:t>idx</a:t>
            </a:r>
            <a:endParaRPr lang="en-GB" dirty="0"/>
          </a:p>
        </p:txBody>
      </p:sp>
      <p:sp>
        <p:nvSpPr>
          <p:cNvPr id="21" name="Rectangle 20"/>
          <p:cNvSpPr/>
          <p:nvPr/>
        </p:nvSpPr>
        <p:spPr>
          <a:xfrm>
            <a:off x="6604000" y="2295483"/>
            <a:ext cx="1598085" cy="247119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 smtClean="0"/>
              <a:t>ADD $x, 1, $y</a:t>
            </a:r>
            <a:endParaRPr lang="en-GB" dirty="0"/>
          </a:p>
        </p:txBody>
      </p:sp>
      <p:sp>
        <p:nvSpPr>
          <p:cNvPr id="22" name="Rectangle 21"/>
          <p:cNvSpPr/>
          <p:nvPr/>
        </p:nvSpPr>
        <p:spPr>
          <a:xfrm>
            <a:off x="6604000" y="1810998"/>
            <a:ext cx="1598085" cy="247119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 smtClean="0"/>
              <a:t>J :start</a:t>
            </a:r>
            <a:endParaRPr lang="en-GB" dirty="0"/>
          </a:p>
        </p:txBody>
      </p:sp>
      <p:sp>
        <p:nvSpPr>
          <p:cNvPr id="23" name="Rectangle 22"/>
          <p:cNvSpPr/>
          <p:nvPr/>
        </p:nvSpPr>
        <p:spPr>
          <a:xfrm>
            <a:off x="6603998" y="1564459"/>
            <a:ext cx="1598085" cy="247119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 smtClean="0"/>
              <a:t>:end</a:t>
            </a:r>
            <a:endParaRPr lang="en-GB" dirty="0"/>
          </a:p>
        </p:txBody>
      </p:sp>
      <p:sp>
        <p:nvSpPr>
          <p:cNvPr id="24" name="Left Brace 23"/>
          <p:cNvSpPr/>
          <p:nvPr/>
        </p:nvSpPr>
        <p:spPr>
          <a:xfrm>
            <a:off x="6282267" y="3515064"/>
            <a:ext cx="228600" cy="969573"/>
          </a:xfrm>
          <a:prstGeom prst="leftBrace">
            <a:avLst/>
          </a:prstGeom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Left Brace 24"/>
          <p:cNvSpPr/>
          <p:nvPr/>
        </p:nvSpPr>
        <p:spPr>
          <a:xfrm>
            <a:off x="6282267" y="2056831"/>
            <a:ext cx="228600" cy="727209"/>
          </a:xfrm>
          <a:prstGeom prst="leftBrace">
            <a:avLst/>
          </a:prstGeom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7" name="Elbow Connector 26"/>
          <p:cNvCxnSpPr/>
          <p:nvPr/>
        </p:nvCxnSpPr>
        <p:spPr>
          <a:xfrm>
            <a:off x="1337733" y="3344333"/>
            <a:ext cx="5151964" cy="1498600"/>
          </a:xfrm>
          <a:prstGeom prst="bentConnector3">
            <a:avLst>
              <a:gd name="adj1" fmla="val 41"/>
            </a:avLst>
          </a:prstGeom>
          <a:ln>
            <a:solidFill>
              <a:schemeClr val="tx1"/>
            </a:solidFill>
            <a:tailEnd type="triangl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Elbow Connector 29"/>
          <p:cNvCxnSpPr>
            <a:endCxn id="24" idx="1"/>
          </p:cNvCxnSpPr>
          <p:nvPr/>
        </p:nvCxnSpPr>
        <p:spPr>
          <a:xfrm>
            <a:off x="3158067" y="3344333"/>
            <a:ext cx="3124200" cy="655518"/>
          </a:xfrm>
          <a:prstGeom prst="bentConnector3">
            <a:avLst>
              <a:gd name="adj1" fmla="val -135"/>
            </a:avLst>
          </a:prstGeom>
          <a:ln>
            <a:solidFill>
              <a:schemeClr val="tx1"/>
            </a:solidFill>
            <a:tailEnd type="triangl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Elbow Connector 32"/>
          <p:cNvCxnSpPr>
            <a:endCxn id="25" idx="1"/>
          </p:cNvCxnSpPr>
          <p:nvPr/>
        </p:nvCxnSpPr>
        <p:spPr>
          <a:xfrm flipV="1">
            <a:off x="4406903" y="2420436"/>
            <a:ext cx="1875364" cy="610143"/>
          </a:xfrm>
          <a:prstGeom prst="bentConnector3">
            <a:avLst>
              <a:gd name="adj1" fmla="val -113"/>
            </a:avLst>
          </a:prstGeom>
          <a:ln>
            <a:solidFill>
              <a:schemeClr val="tx1"/>
            </a:solidFill>
            <a:tailEnd type="triangl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Left Brace 34"/>
          <p:cNvSpPr/>
          <p:nvPr/>
        </p:nvSpPr>
        <p:spPr>
          <a:xfrm>
            <a:off x="6271682" y="2793163"/>
            <a:ext cx="228600" cy="727209"/>
          </a:xfrm>
          <a:prstGeom prst="leftBrace">
            <a:avLst/>
          </a:prstGeom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6" name="Elbow Connector 35"/>
          <p:cNvCxnSpPr>
            <a:endCxn id="35" idx="1"/>
          </p:cNvCxnSpPr>
          <p:nvPr/>
        </p:nvCxnSpPr>
        <p:spPr>
          <a:xfrm flipV="1">
            <a:off x="3733800" y="3156768"/>
            <a:ext cx="2537882" cy="358296"/>
          </a:xfrm>
          <a:prstGeom prst="bentConnector3">
            <a:avLst>
              <a:gd name="adj1" fmla="val 70684"/>
            </a:avLst>
          </a:prstGeom>
          <a:ln>
            <a:solidFill>
              <a:schemeClr val="tx1"/>
            </a:solidFill>
            <a:tailEnd type="triangl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72232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5" grpId="0" animBg="1"/>
      <p:bldP spid="3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FOR Loop III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Week 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CIS2152 - Control Structures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A4BAC-8568-4E13-AB67-F7AE1857D29C}" type="slidenum">
              <a:rPr lang="en-GB" smtClean="0"/>
              <a:pPr/>
              <a:t>13</a:t>
            </a:fld>
            <a:endParaRPr lang="en-GB" dirty="0" smtClean="0"/>
          </a:p>
        </p:txBody>
      </p:sp>
      <p:sp>
        <p:nvSpPr>
          <p:cNvPr id="7" name="Rectangle 6"/>
          <p:cNvSpPr/>
          <p:nvPr/>
        </p:nvSpPr>
        <p:spPr>
          <a:xfrm>
            <a:off x="624875" y="1176978"/>
            <a:ext cx="7882248" cy="2290158"/>
          </a:xfrm>
          <a:prstGeom prst="rect">
            <a:avLst/>
          </a:prstGeom>
          <a:solidFill>
            <a:schemeClr val="bg1">
              <a:lumMod val="90000"/>
            </a:schemeClr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804373" y="1651254"/>
            <a:ext cx="7702750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GB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total = 0;</a:t>
            </a:r>
          </a:p>
          <a:p>
            <a:r>
              <a:rPr lang="en-GB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for(</a:t>
            </a:r>
            <a:r>
              <a:rPr lang="en-GB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GB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idx</a:t>
            </a:r>
            <a:r>
              <a:rPr lang="en-GB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0; </a:t>
            </a:r>
            <a:r>
              <a:rPr lang="en-GB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idx</a:t>
            </a:r>
            <a:r>
              <a:rPr lang="en-GB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&lt; 10; </a:t>
            </a:r>
            <a:r>
              <a:rPr lang="en-GB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idx</a:t>
            </a:r>
            <a:r>
              <a:rPr lang="en-GB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++) {</a:t>
            </a:r>
          </a:p>
          <a:p>
            <a:r>
              <a:rPr lang="en-GB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GB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total = total + 2;</a:t>
            </a:r>
          </a:p>
          <a:p>
            <a:r>
              <a:rPr lang="en-GB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GB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3401" y="1265107"/>
            <a:ext cx="1007712" cy="338554"/>
          </a:xfrm>
          <a:prstGeom prst="rect">
            <a:avLst/>
          </a:prstGeom>
          <a:solidFill>
            <a:srgbClr val="000070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GB" sz="1600" dirty="0" smtClean="0">
                <a:solidFill>
                  <a:schemeClr val="bg1"/>
                </a:solidFill>
              </a:rPr>
              <a:t>JavaScript</a:t>
            </a:r>
            <a:endParaRPr lang="en-GB" sz="1600" dirty="0">
              <a:solidFill>
                <a:schemeClr val="bg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24875" y="3619844"/>
            <a:ext cx="7882248" cy="2294205"/>
          </a:xfrm>
          <a:prstGeom prst="rect">
            <a:avLst/>
          </a:prstGeom>
          <a:solidFill>
            <a:schemeClr val="bg1">
              <a:lumMod val="90000"/>
            </a:schemeClr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Box 10"/>
          <p:cNvSpPr txBox="1"/>
          <p:nvPr/>
        </p:nvSpPr>
        <p:spPr>
          <a:xfrm>
            <a:off x="519651" y="3704597"/>
            <a:ext cx="524503" cy="338554"/>
          </a:xfrm>
          <a:prstGeom prst="rect">
            <a:avLst/>
          </a:prstGeom>
          <a:solidFill>
            <a:srgbClr val="007070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GB" sz="1600" dirty="0" smtClean="0">
                <a:solidFill>
                  <a:schemeClr val="bg1"/>
                </a:solidFill>
              </a:rPr>
              <a:t>PHP</a:t>
            </a:r>
            <a:endParaRPr lang="en-GB" sz="1600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81902" y="4098167"/>
            <a:ext cx="7487947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$total = 0;</a:t>
            </a:r>
          </a:p>
          <a:p>
            <a:r>
              <a:rPr lang="en-GB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for($</a:t>
            </a:r>
            <a:r>
              <a:rPr lang="en-GB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idx</a:t>
            </a:r>
            <a:r>
              <a:rPr lang="en-GB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0; $</a:t>
            </a:r>
            <a:r>
              <a:rPr lang="en-GB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idx</a:t>
            </a:r>
            <a:r>
              <a:rPr lang="en-GB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&lt; 10; $</a:t>
            </a:r>
            <a:r>
              <a:rPr lang="en-GB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idx</a:t>
            </a:r>
            <a:r>
              <a:rPr lang="en-GB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++) {</a:t>
            </a:r>
          </a:p>
          <a:p>
            <a:r>
              <a:rPr lang="en-GB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GB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$total = $total + 2;</a:t>
            </a:r>
          </a:p>
          <a:p>
            <a:r>
              <a:rPr lang="en-GB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229958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WHILE Loop I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Week 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CIS2152 - Control Structures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A4BAC-8568-4E13-AB67-F7AE1857D29C}" type="slidenum">
              <a:rPr lang="en-GB" smtClean="0"/>
              <a:pPr/>
              <a:t>14</a:t>
            </a:fld>
            <a:endParaRPr lang="en-GB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2057400" y="2464772"/>
            <a:ext cx="528531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541338"/>
            <a:r>
              <a:rPr lang="en-GB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total = 0</a:t>
            </a:r>
          </a:p>
          <a:p>
            <a:pPr defTabSz="541338"/>
            <a:endParaRPr lang="en-GB" sz="20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541338"/>
            <a:r>
              <a:rPr lang="en-GB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while (total &lt; 10) {</a:t>
            </a:r>
          </a:p>
          <a:p>
            <a:pPr defTabSz="541338"/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GB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total = total + 2</a:t>
            </a:r>
          </a:p>
          <a:p>
            <a:pPr defTabSz="541338"/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GB" sz="20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390298" y="1462624"/>
            <a:ext cx="236340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/>
              <a:t>Loop condition</a:t>
            </a:r>
            <a:endParaRPr lang="en-GB" sz="2800" dirty="0"/>
          </a:p>
        </p:txBody>
      </p:sp>
      <p:cxnSp>
        <p:nvCxnSpPr>
          <p:cNvPr id="9" name="Straight Arrow Connector 8"/>
          <p:cNvCxnSpPr>
            <a:stCxn id="8" idx="2"/>
          </p:cNvCxnSpPr>
          <p:nvPr/>
        </p:nvCxnSpPr>
        <p:spPr>
          <a:xfrm flipH="1">
            <a:off x="4089400" y="1985844"/>
            <a:ext cx="482600" cy="107062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894174" y="4733838"/>
            <a:ext cx="544854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Used when you do not know how often you wish to run the loop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503885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WHILE Loop II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Week 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CIS2152 - Control Structures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A4BAC-8568-4E13-AB67-F7AE1857D29C}" type="slidenum">
              <a:rPr lang="en-GB" smtClean="0"/>
              <a:pPr/>
              <a:t>15</a:t>
            </a:fld>
            <a:endParaRPr lang="en-GB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279401" y="2395477"/>
            <a:ext cx="528531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541338"/>
            <a:r>
              <a:rPr lang="en-GB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total = 0</a:t>
            </a:r>
          </a:p>
          <a:p>
            <a:pPr defTabSz="541338"/>
            <a:endParaRPr lang="en-GB" sz="20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541338"/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while (total &lt; 10) {</a:t>
            </a:r>
          </a:p>
          <a:p>
            <a:pPr defTabSz="541338"/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total = total + 2</a:t>
            </a:r>
          </a:p>
          <a:p>
            <a:pPr defTabSz="541338"/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8" name="Rectangle 7"/>
          <p:cNvSpPr/>
          <p:nvPr/>
        </p:nvSpPr>
        <p:spPr>
          <a:xfrm>
            <a:off x="6612467" y="2913740"/>
            <a:ext cx="1598085" cy="247119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 smtClean="0"/>
              <a:t>STORE $y, total</a:t>
            </a:r>
            <a:endParaRPr lang="en-GB" dirty="0"/>
          </a:p>
        </p:txBody>
      </p:sp>
      <p:sp>
        <p:nvSpPr>
          <p:cNvPr id="9" name="Rectangle 8"/>
          <p:cNvSpPr/>
          <p:nvPr/>
        </p:nvSpPr>
        <p:spPr>
          <a:xfrm>
            <a:off x="6612467" y="3152392"/>
            <a:ext cx="1598085" cy="247119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 smtClean="0"/>
              <a:t>ADD $x, 2, $y</a:t>
            </a:r>
            <a:endParaRPr lang="en-GB" dirty="0"/>
          </a:p>
        </p:txBody>
      </p:sp>
      <p:sp>
        <p:nvSpPr>
          <p:cNvPr id="10" name="Rectangle 9"/>
          <p:cNvSpPr/>
          <p:nvPr/>
        </p:nvSpPr>
        <p:spPr>
          <a:xfrm>
            <a:off x="6612467" y="3399510"/>
            <a:ext cx="1598085" cy="247119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 smtClean="0"/>
              <a:t>JNE :end</a:t>
            </a:r>
            <a:endParaRPr lang="en-GB" dirty="0"/>
          </a:p>
        </p:txBody>
      </p:sp>
      <p:sp>
        <p:nvSpPr>
          <p:cNvPr id="11" name="Rectangle 10"/>
          <p:cNvSpPr/>
          <p:nvPr/>
        </p:nvSpPr>
        <p:spPr>
          <a:xfrm>
            <a:off x="6612467" y="3638162"/>
            <a:ext cx="1598085" cy="247119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 smtClean="0"/>
              <a:t>JE :body</a:t>
            </a:r>
            <a:endParaRPr lang="en-GB" dirty="0"/>
          </a:p>
        </p:txBody>
      </p:sp>
      <p:sp>
        <p:nvSpPr>
          <p:cNvPr id="12" name="Rectangle 11"/>
          <p:cNvSpPr/>
          <p:nvPr/>
        </p:nvSpPr>
        <p:spPr>
          <a:xfrm>
            <a:off x="6612467" y="3885280"/>
            <a:ext cx="1598085" cy="247119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 smtClean="0"/>
              <a:t>CLT $x, 10</a:t>
            </a:r>
            <a:endParaRPr lang="en-GB" dirty="0"/>
          </a:p>
        </p:txBody>
      </p:sp>
      <p:sp>
        <p:nvSpPr>
          <p:cNvPr id="13" name="Rectangle 12"/>
          <p:cNvSpPr/>
          <p:nvPr/>
        </p:nvSpPr>
        <p:spPr>
          <a:xfrm>
            <a:off x="6612467" y="2667907"/>
            <a:ext cx="1598085" cy="247119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 smtClean="0"/>
              <a:t>J :start</a:t>
            </a:r>
            <a:endParaRPr lang="en-GB" dirty="0"/>
          </a:p>
        </p:txBody>
      </p:sp>
      <p:sp>
        <p:nvSpPr>
          <p:cNvPr id="14" name="Rectangle 13"/>
          <p:cNvSpPr/>
          <p:nvPr/>
        </p:nvSpPr>
        <p:spPr>
          <a:xfrm>
            <a:off x="6612466" y="4121965"/>
            <a:ext cx="1598085" cy="247119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 smtClean="0"/>
              <a:t>LOAD total, $x</a:t>
            </a:r>
            <a:endParaRPr lang="en-GB" dirty="0"/>
          </a:p>
        </p:txBody>
      </p:sp>
      <p:sp>
        <p:nvSpPr>
          <p:cNvPr id="15" name="Rectangle 14"/>
          <p:cNvSpPr/>
          <p:nvPr/>
        </p:nvSpPr>
        <p:spPr>
          <a:xfrm>
            <a:off x="6612466" y="4359331"/>
            <a:ext cx="1598085" cy="247119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 smtClean="0"/>
              <a:t>:start</a:t>
            </a:r>
            <a:endParaRPr lang="en-GB" dirty="0"/>
          </a:p>
        </p:txBody>
      </p:sp>
      <p:sp>
        <p:nvSpPr>
          <p:cNvPr id="16" name="Rectangle 15"/>
          <p:cNvSpPr/>
          <p:nvPr/>
        </p:nvSpPr>
        <p:spPr>
          <a:xfrm>
            <a:off x="6612466" y="4611787"/>
            <a:ext cx="1598085" cy="247119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 smtClean="0"/>
              <a:t>STORE 0, total</a:t>
            </a:r>
            <a:endParaRPr lang="en-GB" dirty="0"/>
          </a:p>
        </p:txBody>
      </p:sp>
      <p:sp>
        <p:nvSpPr>
          <p:cNvPr id="17" name="Rectangle 16"/>
          <p:cNvSpPr/>
          <p:nvPr/>
        </p:nvSpPr>
        <p:spPr>
          <a:xfrm>
            <a:off x="6612465" y="2421368"/>
            <a:ext cx="1598085" cy="247119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 smtClean="0"/>
              <a:t>:end</a:t>
            </a:r>
            <a:endParaRPr lang="en-GB" dirty="0"/>
          </a:p>
        </p:txBody>
      </p:sp>
      <p:sp>
        <p:nvSpPr>
          <p:cNvPr id="23" name="Left Brace 22"/>
          <p:cNvSpPr/>
          <p:nvPr/>
        </p:nvSpPr>
        <p:spPr>
          <a:xfrm>
            <a:off x="6280149" y="3389758"/>
            <a:ext cx="228600" cy="969573"/>
          </a:xfrm>
          <a:prstGeom prst="leftBrace">
            <a:avLst/>
          </a:prstGeom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6" name="Elbow Connector 25"/>
          <p:cNvCxnSpPr>
            <a:endCxn id="23" idx="1"/>
          </p:cNvCxnSpPr>
          <p:nvPr/>
        </p:nvCxnSpPr>
        <p:spPr>
          <a:xfrm>
            <a:off x="2209800" y="3308146"/>
            <a:ext cx="4070349" cy="566399"/>
          </a:xfrm>
          <a:prstGeom prst="bentConnector3">
            <a:avLst>
              <a:gd name="adj1" fmla="val -130"/>
            </a:avLst>
          </a:prstGeom>
          <a:ln>
            <a:solidFill>
              <a:schemeClr val="tx1"/>
            </a:solidFill>
            <a:tailEnd type="triangl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Left Brace 27"/>
          <p:cNvSpPr/>
          <p:nvPr/>
        </p:nvSpPr>
        <p:spPr>
          <a:xfrm>
            <a:off x="6280149" y="2913740"/>
            <a:ext cx="228600" cy="469862"/>
          </a:xfrm>
          <a:prstGeom prst="leftBrace">
            <a:avLst/>
          </a:prstGeom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9" name="Elbow Connector 28"/>
          <p:cNvCxnSpPr>
            <a:endCxn id="28" idx="1"/>
          </p:cNvCxnSpPr>
          <p:nvPr/>
        </p:nvCxnSpPr>
        <p:spPr>
          <a:xfrm flipV="1">
            <a:off x="3708400" y="3148671"/>
            <a:ext cx="2571749" cy="348064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08605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WHILE Loop III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Week 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CIS2152 - Control Structures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A4BAC-8568-4E13-AB67-F7AE1857D29C}" type="slidenum">
              <a:rPr lang="en-GB" smtClean="0"/>
              <a:pPr/>
              <a:t>16</a:t>
            </a:fld>
            <a:endParaRPr lang="en-GB" dirty="0" smtClean="0"/>
          </a:p>
        </p:txBody>
      </p:sp>
      <p:sp>
        <p:nvSpPr>
          <p:cNvPr id="7" name="Rectangle 6"/>
          <p:cNvSpPr/>
          <p:nvPr/>
        </p:nvSpPr>
        <p:spPr>
          <a:xfrm>
            <a:off x="624875" y="1176978"/>
            <a:ext cx="7882248" cy="2290158"/>
          </a:xfrm>
          <a:prstGeom prst="rect">
            <a:avLst/>
          </a:prstGeom>
          <a:solidFill>
            <a:schemeClr val="bg1">
              <a:lumMod val="90000"/>
            </a:schemeClr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804373" y="1651254"/>
            <a:ext cx="4974439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GB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total = 0;</a:t>
            </a:r>
          </a:p>
          <a:p>
            <a:r>
              <a:rPr lang="en-GB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while(total &lt; 10) {</a:t>
            </a:r>
          </a:p>
          <a:p>
            <a:r>
              <a:rPr lang="en-GB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GB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total = total + 2;</a:t>
            </a:r>
          </a:p>
          <a:p>
            <a:r>
              <a:rPr lang="en-GB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GB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3401" y="1265107"/>
            <a:ext cx="1007712" cy="338554"/>
          </a:xfrm>
          <a:prstGeom prst="rect">
            <a:avLst/>
          </a:prstGeom>
          <a:solidFill>
            <a:srgbClr val="000070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GB" sz="1600" dirty="0" smtClean="0">
                <a:solidFill>
                  <a:schemeClr val="bg1"/>
                </a:solidFill>
              </a:rPr>
              <a:t>JavaScript</a:t>
            </a:r>
            <a:endParaRPr lang="en-GB" sz="1600" dirty="0">
              <a:solidFill>
                <a:schemeClr val="bg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24875" y="3619844"/>
            <a:ext cx="7882248" cy="2294205"/>
          </a:xfrm>
          <a:prstGeom prst="rect">
            <a:avLst/>
          </a:prstGeom>
          <a:solidFill>
            <a:schemeClr val="bg1">
              <a:lumMod val="90000"/>
            </a:schemeClr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Box 10"/>
          <p:cNvSpPr txBox="1"/>
          <p:nvPr/>
        </p:nvSpPr>
        <p:spPr>
          <a:xfrm>
            <a:off x="519651" y="3704597"/>
            <a:ext cx="524503" cy="338554"/>
          </a:xfrm>
          <a:prstGeom prst="rect">
            <a:avLst/>
          </a:prstGeom>
          <a:solidFill>
            <a:srgbClr val="007070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GB" sz="1600" dirty="0" smtClean="0">
                <a:solidFill>
                  <a:schemeClr val="bg1"/>
                </a:solidFill>
              </a:rPr>
              <a:t>PHP</a:t>
            </a:r>
            <a:endParaRPr lang="en-GB" sz="1600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81902" y="4098167"/>
            <a:ext cx="5404043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$total = 0;</a:t>
            </a:r>
          </a:p>
          <a:p>
            <a:r>
              <a:rPr lang="en-GB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while($total &lt; 10) {</a:t>
            </a:r>
          </a:p>
          <a:p>
            <a:r>
              <a:rPr lang="en-GB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GB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$total = $total + 2;</a:t>
            </a:r>
          </a:p>
          <a:p>
            <a:r>
              <a:rPr lang="en-GB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473204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Computer Architecture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Week 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CIS2152 - Control Structures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A4BAC-8568-4E13-AB67-F7AE1857D29C}" type="slidenum">
              <a:rPr lang="en-GB" smtClean="0"/>
              <a:pPr/>
              <a:t>2</a:t>
            </a:fld>
            <a:endParaRPr lang="en-GB" dirty="0" smtClean="0"/>
          </a:p>
        </p:txBody>
      </p:sp>
      <p:sp>
        <p:nvSpPr>
          <p:cNvPr id="61" name="Rectangle 60"/>
          <p:cNvSpPr/>
          <p:nvPr/>
        </p:nvSpPr>
        <p:spPr>
          <a:xfrm>
            <a:off x="1276349" y="3775476"/>
            <a:ext cx="1540934" cy="11720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CPU</a:t>
            </a:r>
            <a:endParaRPr lang="en-GB" dirty="0"/>
          </a:p>
        </p:txBody>
      </p:sp>
      <p:sp>
        <p:nvSpPr>
          <p:cNvPr id="62" name="Rectangle 61"/>
          <p:cNvSpPr/>
          <p:nvPr/>
        </p:nvSpPr>
        <p:spPr>
          <a:xfrm>
            <a:off x="3185582" y="1042064"/>
            <a:ext cx="1540934" cy="11720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Memory</a:t>
            </a:r>
            <a:endParaRPr lang="en-GB" dirty="0"/>
          </a:p>
        </p:txBody>
      </p:sp>
      <p:sp>
        <p:nvSpPr>
          <p:cNvPr id="63" name="Rectangle 62"/>
          <p:cNvSpPr/>
          <p:nvPr/>
        </p:nvSpPr>
        <p:spPr>
          <a:xfrm>
            <a:off x="4836582" y="4117846"/>
            <a:ext cx="1540934" cy="11720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I/O</a:t>
            </a:r>
            <a:endParaRPr lang="en-GB" dirty="0"/>
          </a:p>
        </p:txBody>
      </p:sp>
      <p:cxnSp>
        <p:nvCxnSpPr>
          <p:cNvPr id="65" name="Straight Arrow Connector 64"/>
          <p:cNvCxnSpPr>
            <a:stCxn id="62" idx="2"/>
            <a:endCxn id="61" idx="0"/>
          </p:cNvCxnSpPr>
          <p:nvPr/>
        </p:nvCxnSpPr>
        <p:spPr>
          <a:xfrm flipH="1">
            <a:off x="2046816" y="2214163"/>
            <a:ext cx="1909233" cy="1561313"/>
          </a:xfrm>
          <a:prstGeom prst="straightConnector1">
            <a:avLst/>
          </a:prstGeom>
          <a:ln>
            <a:solidFill>
              <a:schemeClr val="tx1"/>
            </a:solidFill>
            <a:headEnd type="triangle" w="med" len="med"/>
            <a:tailEnd type="triangl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>
            <a:endCxn id="63" idx="0"/>
          </p:cNvCxnSpPr>
          <p:nvPr/>
        </p:nvCxnSpPr>
        <p:spPr>
          <a:xfrm>
            <a:off x="3989917" y="2204767"/>
            <a:ext cx="1617132" cy="1913079"/>
          </a:xfrm>
          <a:prstGeom prst="straightConnector1">
            <a:avLst/>
          </a:prstGeom>
          <a:ln>
            <a:solidFill>
              <a:schemeClr val="tx1"/>
            </a:solidFill>
            <a:headEnd type="triangle" w="med" len="med"/>
            <a:tailEnd type="triangl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>
            <a:stCxn id="61" idx="3"/>
            <a:endCxn id="63" idx="1"/>
          </p:cNvCxnSpPr>
          <p:nvPr/>
        </p:nvCxnSpPr>
        <p:spPr>
          <a:xfrm>
            <a:off x="2817283" y="4361526"/>
            <a:ext cx="2019299" cy="342370"/>
          </a:xfrm>
          <a:prstGeom prst="straightConnector1">
            <a:avLst/>
          </a:prstGeom>
          <a:ln>
            <a:solidFill>
              <a:schemeClr val="tx1"/>
            </a:solidFill>
            <a:headEnd type="triangle" w="med" len="med"/>
            <a:tailEnd type="triangl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TextBox 76"/>
          <p:cNvSpPr txBox="1"/>
          <p:nvPr/>
        </p:nvSpPr>
        <p:spPr>
          <a:xfrm>
            <a:off x="4968874" y="1073002"/>
            <a:ext cx="281728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Stores the computer’s state</a:t>
            </a:r>
            <a:endParaRPr lang="en-GB" sz="2800" dirty="0"/>
          </a:p>
        </p:txBody>
      </p:sp>
      <p:sp>
        <p:nvSpPr>
          <p:cNvPr id="78" name="TextBox 77"/>
          <p:cNvSpPr txBox="1"/>
          <p:nvPr/>
        </p:nvSpPr>
        <p:spPr>
          <a:xfrm>
            <a:off x="6526741" y="4226841"/>
            <a:ext cx="281728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Handles input &amp; output</a:t>
            </a:r>
            <a:endParaRPr lang="en-GB" sz="2800" dirty="0"/>
          </a:p>
        </p:txBody>
      </p:sp>
      <p:sp>
        <p:nvSpPr>
          <p:cNvPr id="79" name="TextBox 78"/>
          <p:cNvSpPr txBox="1"/>
          <p:nvPr/>
        </p:nvSpPr>
        <p:spPr>
          <a:xfrm>
            <a:off x="446616" y="5180948"/>
            <a:ext cx="320039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Performs the actual computations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334420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Programs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Week 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CIS2152 - Control Structures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A4BAC-8568-4E13-AB67-F7AE1857D29C}" type="slidenum">
              <a:rPr lang="en-GB" smtClean="0"/>
              <a:pPr/>
              <a:t>3</a:t>
            </a:fld>
            <a:endParaRPr lang="en-GB" dirty="0" smtClean="0"/>
          </a:p>
        </p:txBody>
      </p:sp>
      <p:sp>
        <p:nvSpPr>
          <p:cNvPr id="7" name="Rectangle 6"/>
          <p:cNvSpPr/>
          <p:nvPr/>
        </p:nvSpPr>
        <p:spPr>
          <a:xfrm>
            <a:off x="3384554" y="987937"/>
            <a:ext cx="1964268" cy="2471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14</a:t>
            </a:r>
            <a:endParaRPr lang="en-GB" dirty="0"/>
          </a:p>
        </p:txBody>
      </p:sp>
      <p:sp>
        <p:nvSpPr>
          <p:cNvPr id="8" name="Rectangle 7"/>
          <p:cNvSpPr/>
          <p:nvPr/>
        </p:nvSpPr>
        <p:spPr>
          <a:xfrm>
            <a:off x="3384554" y="1226589"/>
            <a:ext cx="1964268" cy="2471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13</a:t>
            </a:r>
            <a:endParaRPr lang="en-GB" dirty="0"/>
          </a:p>
        </p:txBody>
      </p:sp>
      <p:sp>
        <p:nvSpPr>
          <p:cNvPr id="9" name="Rectangle 8"/>
          <p:cNvSpPr/>
          <p:nvPr/>
        </p:nvSpPr>
        <p:spPr>
          <a:xfrm>
            <a:off x="3384554" y="1473707"/>
            <a:ext cx="1964268" cy="2471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12</a:t>
            </a:r>
            <a:endParaRPr lang="en-GB" dirty="0"/>
          </a:p>
        </p:txBody>
      </p:sp>
      <p:sp>
        <p:nvSpPr>
          <p:cNvPr id="10" name="Rectangle 9"/>
          <p:cNvSpPr/>
          <p:nvPr/>
        </p:nvSpPr>
        <p:spPr>
          <a:xfrm>
            <a:off x="3384554" y="1712359"/>
            <a:ext cx="1964268" cy="2471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11</a:t>
            </a:r>
            <a:endParaRPr lang="en-GB" dirty="0"/>
          </a:p>
        </p:txBody>
      </p:sp>
      <p:sp>
        <p:nvSpPr>
          <p:cNvPr id="11" name="Rectangle 10"/>
          <p:cNvSpPr/>
          <p:nvPr/>
        </p:nvSpPr>
        <p:spPr>
          <a:xfrm>
            <a:off x="3384554" y="1959477"/>
            <a:ext cx="1964268" cy="2471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10</a:t>
            </a:r>
            <a:endParaRPr lang="en-GB" dirty="0"/>
          </a:p>
        </p:txBody>
      </p:sp>
      <p:sp>
        <p:nvSpPr>
          <p:cNvPr id="12" name="Rectangle 11"/>
          <p:cNvSpPr/>
          <p:nvPr/>
        </p:nvSpPr>
        <p:spPr>
          <a:xfrm>
            <a:off x="3384554" y="2198129"/>
            <a:ext cx="1964268" cy="2471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f</a:t>
            </a:r>
            <a:endParaRPr lang="en-GB" dirty="0"/>
          </a:p>
        </p:txBody>
      </p:sp>
      <p:sp>
        <p:nvSpPr>
          <p:cNvPr id="13" name="Rectangle 12"/>
          <p:cNvSpPr/>
          <p:nvPr/>
        </p:nvSpPr>
        <p:spPr>
          <a:xfrm>
            <a:off x="3384554" y="2445247"/>
            <a:ext cx="1964268" cy="2471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e</a:t>
            </a:r>
          </a:p>
        </p:txBody>
      </p:sp>
      <p:sp>
        <p:nvSpPr>
          <p:cNvPr id="14" name="Rectangle 13"/>
          <p:cNvSpPr/>
          <p:nvPr/>
        </p:nvSpPr>
        <p:spPr>
          <a:xfrm>
            <a:off x="3384554" y="2683899"/>
            <a:ext cx="1964268" cy="2471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d</a:t>
            </a:r>
            <a:endParaRPr lang="en-GB" dirty="0"/>
          </a:p>
        </p:txBody>
      </p:sp>
      <p:sp>
        <p:nvSpPr>
          <p:cNvPr id="15" name="Rectangle 14"/>
          <p:cNvSpPr/>
          <p:nvPr/>
        </p:nvSpPr>
        <p:spPr>
          <a:xfrm>
            <a:off x="3384553" y="2931017"/>
            <a:ext cx="1964268" cy="2471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c</a:t>
            </a:r>
            <a:endParaRPr lang="en-GB" dirty="0"/>
          </a:p>
        </p:txBody>
      </p:sp>
      <p:sp>
        <p:nvSpPr>
          <p:cNvPr id="16" name="Rectangle 15"/>
          <p:cNvSpPr/>
          <p:nvPr/>
        </p:nvSpPr>
        <p:spPr>
          <a:xfrm>
            <a:off x="3384553" y="3169669"/>
            <a:ext cx="1964268" cy="2471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b</a:t>
            </a:r>
            <a:endParaRPr lang="en-GB" dirty="0"/>
          </a:p>
        </p:txBody>
      </p:sp>
      <p:sp>
        <p:nvSpPr>
          <p:cNvPr id="17" name="Rectangle 16"/>
          <p:cNvSpPr/>
          <p:nvPr/>
        </p:nvSpPr>
        <p:spPr>
          <a:xfrm>
            <a:off x="3384553" y="3416787"/>
            <a:ext cx="1964268" cy="2471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a</a:t>
            </a:r>
            <a:endParaRPr lang="en-GB" dirty="0"/>
          </a:p>
        </p:txBody>
      </p:sp>
      <p:sp>
        <p:nvSpPr>
          <p:cNvPr id="18" name="Rectangle 17"/>
          <p:cNvSpPr/>
          <p:nvPr/>
        </p:nvSpPr>
        <p:spPr>
          <a:xfrm>
            <a:off x="3384553" y="3655439"/>
            <a:ext cx="1964268" cy="2471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9</a:t>
            </a:r>
            <a:endParaRPr lang="en-GB" dirty="0"/>
          </a:p>
        </p:txBody>
      </p:sp>
      <p:sp>
        <p:nvSpPr>
          <p:cNvPr id="19" name="Rectangle 18"/>
          <p:cNvSpPr/>
          <p:nvPr/>
        </p:nvSpPr>
        <p:spPr>
          <a:xfrm>
            <a:off x="3384553" y="3902557"/>
            <a:ext cx="1964268" cy="2471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8</a:t>
            </a:r>
            <a:endParaRPr lang="en-GB" dirty="0"/>
          </a:p>
        </p:txBody>
      </p:sp>
      <p:sp>
        <p:nvSpPr>
          <p:cNvPr id="20" name="Rectangle 19"/>
          <p:cNvSpPr/>
          <p:nvPr/>
        </p:nvSpPr>
        <p:spPr>
          <a:xfrm>
            <a:off x="3384553" y="4141209"/>
            <a:ext cx="1964268" cy="2471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7</a:t>
            </a:r>
            <a:endParaRPr lang="en-GB" dirty="0"/>
          </a:p>
        </p:txBody>
      </p:sp>
      <p:sp>
        <p:nvSpPr>
          <p:cNvPr id="21" name="Rectangle 20"/>
          <p:cNvSpPr/>
          <p:nvPr/>
        </p:nvSpPr>
        <p:spPr>
          <a:xfrm>
            <a:off x="3384553" y="4388327"/>
            <a:ext cx="1964268" cy="2471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6</a:t>
            </a:r>
            <a:endParaRPr lang="en-GB" dirty="0"/>
          </a:p>
        </p:txBody>
      </p:sp>
      <p:sp>
        <p:nvSpPr>
          <p:cNvPr id="22" name="Rectangle 21"/>
          <p:cNvSpPr/>
          <p:nvPr/>
        </p:nvSpPr>
        <p:spPr>
          <a:xfrm>
            <a:off x="3384553" y="4626979"/>
            <a:ext cx="1964268" cy="2471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5</a:t>
            </a:r>
            <a:endParaRPr lang="en-GB" dirty="0"/>
          </a:p>
        </p:txBody>
      </p:sp>
      <p:sp>
        <p:nvSpPr>
          <p:cNvPr id="23" name="Rectangle 22"/>
          <p:cNvSpPr/>
          <p:nvPr/>
        </p:nvSpPr>
        <p:spPr>
          <a:xfrm>
            <a:off x="3384554" y="4874097"/>
            <a:ext cx="1964268" cy="2471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4</a:t>
            </a:r>
            <a:endParaRPr lang="en-GB" dirty="0"/>
          </a:p>
        </p:txBody>
      </p:sp>
      <p:sp>
        <p:nvSpPr>
          <p:cNvPr id="24" name="Rectangle 23"/>
          <p:cNvSpPr/>
          <p:nvPr/>
        </p:nvSpPr>
        <p:spPr>
          <a:xfrm>
            <a:off x="3384554" y="5112749"/>
            <a:ext cx="1964268" cy="2471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3</a:t>
            </a:r>
            <a:endParaRPr lang="en-GB" dirty="0"/>
          </a:p>
        </p:txBody>
      </p:sp>
      <p:sp>
        <p:nvSpPr>
          <p:cNvPr id="25" name="Rectangle 24"/>
          <p:cNvSpPr/>
          <p:nvPr/>
        </p:nvSpPr>
        <p:spPr>
          <a:xfrm>
            <a:off x="3384554" y="5359867"/>
            <a:ext cx="1964268" cy="2471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2</a:t>
            </a:r>
            <a:endParaRPr lang="en-GB" dirty="0"/>
          </a:p>
        </p:txBody>
      </p:sp>
      <p:sp>
        <p:nvSpPr>
          <p:cNvPr id="26" name="Rectangle 25"/>
          <p:cNvSpPr/>
          <p:nvPr/>
        </p:nvSpPr>
        <p:spPr>
          <a:xfrm>
            <a:off x="3384554" y="5598519"/>
            <a:ext cx="1964268" cy="2471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1</a:t>
            </a:r>
            <a:endParaRPr lang="en-GB" dirty="0"/>
          </a:p>
        </p:txBody>
      </p:sp>
      <p:sp>
        <p:nvSpPr>
          <p:cNvPr id="27" name="Rectangle 26"/>
          <p:cNvSpPr/>
          <p:nvPr/>
        </p:nvSpPr>
        <p:spPr>
          <a:xfrm>
            <a:off x="3384554" y="5845637"/>
            <a:ext cx="1964268" cy="2471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0</a:t>
            </a:r>
            <a:endParaRPr lang="en-GB" dirty="0"/>
          </a:p>
        </p:txBody>
      </p:sp>
      <p:sp>
        <p:nvSpPr>
          <p:cNvPr id="28" name="TextBox 27"/>
          <p:cNvSpPr txBox="1"/>
          <p:nvPr/>
        </p:nvSpPr>
        <p:spPr>
          <a:xfrm>
            <a:off x="127000" y="1249309"/>
            <a:ext cx="261620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Programs are sequences of commands</a:t>
            </a:r>
            <a:endParaRPr lang="en-GB" sz="2800" dirty="0"/>
          </a:p>
        </p:txBody>
      </p:sp>
      <p:sp>
        <p:nvSpPr>
          <p:cNvPr id="29" name="TextBox 28"/>
          <p:cNvSpPr txBox="1"/>
          <p:nvPr/>
        </p:nvSpPr>
        <p:spPr>
          <a:xfrm>
            <a:off x="6400794" y="908095"/>
            <a:ext cx="248708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CPU executes the commands one at a time</a:t>
            </a:r>
            <a:endParaRPr lang="en-GB" sz="2800" dirty="0"/>
          </a:p>
        </p:txBody>
      </p:sp>
      <p:sp>
        <p:nvSpPr>
          <p:cNvPr id="52" name="Rectangle 51"/>
          <p:cNvSpPr/>
          <p:nvPr/>
        </p:nvSpPr>
        <p:spPr>
          <a:xfrm>
            <a:off x="6487585" y="3580891"/>
            <a:ext cx="1540934" cy="2471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6" name="Rectangle 45"/>
          <p:cNvSpPr/>
          <p:nvPr/>
        </p:nvSpPr>
        <p:spPr>
          <a:xfrm>
            <a:off x="6487585" y="3580891"/>
            <a:ext cx="1540934" cy="247119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c</a:t>
            </a:r>
            <a:endParaRPr lang="en-GB" dirty="0"/>
          </a:p>
        </p:txBody>
      </p:sp>
      <p:sp>
        <p:nvSpPr>
          <p:cNvPr id="47" name="Rectangle 46"/>
          <p:cNvSpPr/>
          <p:nvPr/>
        </p:nvSpPr>
        <p:spPr>
          <a:xfrm>
            <a:off x="6487585" y="3580891"/>
            <a:ext cx="1540934" cy="247119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b</a:t>
            </a:r>
            <a:endParaRPr lang="en-GB" dirty="0"/>
          </a:p>
        </p:txBody>
      </p:sp>
      <p:sp>
        <p:nvSpPr>
          <p:cNvPr id="48" name="Rectangle 47"/>
          <p:cNvSpPr/>
          <p:nvPr/>
        </p:nvSpPr>
        <p:spPr>
          <a:xfrm>
            <a:off x="6487585" y="3580891"/>
            <a:ext cx="1540934" cy="247119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a</a:t>
            </a:r>
            <a:endParaRPr lang="en-GB" dirty="0"/>
          </a:p>
        </p:txBody>
      </p:sp>
      <p:sp>
        <p:nvSpPr>
          <p:cNvPr id="49" name="Rectangle 48"/>
          <p:cNvSpPr/>
          <p:nvPr/>
        </p:nvSpPr>
        <p:spPr>
          <a:xfrm>
            <a:off x="6487585" y="3580891"/>
            <a:ext cx="1540934" cy="247119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9</a:t>
            </a:r>
            <a:endParaRPr lang="en-GB" dirty="0"/>
          </a:p>
        </p:txBody>
      </p:sp>
      <p:sp>
        <p:nvSpPr>
          <p:cNvPr id="50" name="Rectangle 49"/>
          <p:cNvSpPr/>
          <p:nvPr/>
        </p:nvSpPr>
        <p:spPr>
          <a:xfrm>
            <a:off x="6487585" y="3580891"/>
            <a:ext cx="1540934" cy="247119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8</a:t>
            </a:r>
            <a:endParaRPr lang="en-GB" dirty="0"/>
          </a:p>
        </p:txBody>
      </p:sp>
      <p:sp>
        <p:nvSpPr>
          <p:cNvPr id="51" name="Rectangle 50"/>
          <p:cNvSpPr/>
          <p:nvPr/>
        </p:nvSpPr>
        <p:spPr>
          <a:xfrm>
            <a:off x="6487585" y="3580891"/>
            <a:ext cx="1540934" cy="247119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7</a:t>
            </a:r>
            <a:endParaRPr lang="en-GB" dirty="0"/>
          </a:p>
        </p:txBody>
      </p:sp>
      <p:sp>
        <p:nvSpPr>
          <p:cNvPr id="53" name="TextBox 52"/>
          <p:cNvSpPr txBox="1"/>
          <p:nvPr/>
        </p:nvSpPr>
        <p:spPr>
          <a:xfrm>
            <a:off x="5755218" y="3823838"/>
            <a:ext cx="30649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Instruction Counter</a:t>
            </a:r>
            <a:endParaRPr lang="en-GB" sz="2800" dirty="0"/>
          </a:p>
        </p:txBody>
      </p:sp>
      <p:grpSp>
        <p:nvGrpSpPr>
          <p:cNvPr id="61" name="Group 60"/>
          <p:cNvGrpSpPr/>
          <p:nvPr/>
        </p:nvGrpSpPr>
        <p:grpSpPr>
          <a:xfrm>
            <a:off x="6487587" y="4560241"/>
            <a:ext cx="1540934" cy="957875"/>
            <a:chOff x="5731933" y="4700352"/>
            <a:chExt cx="1540934" cy="957875"/>
          </a:xfrm>
        </p:grpSpPr>
        <p:sp>
          <p:nvSpPr>
            <p:cNvPr id="54" name="Rectangle 53"/>
            <p:cNvSpPr/>
            <p:nvPr/>
          </p:nvSpPr>
          <p:spPr>
            <a:xfrm>
              <a:off x="5731933" y="4700352"/>
              <a:ext cx="1540934" cy="24711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GB" dirty="0" smtClean="0"/>
                <a:t>x</a:t>
              </a:r>
              <a:endParaRPr lang="en-GB" dirty="0"/>
            </a:p>
          </p:txBody>
        </p:sp>
        <p:sp>
          <p:nvSpPr>
            <p:cNvPr id="55" name="Rectangle 54"/>
            <p:cNvSpPr/>
            <p:nvPr/>
          </p:nvSpPr>
          <p:spPr>
            <a:xfrm>
              <a:off x="5731933" y="5057572"/>
              <a:ext cx="1540934" cy="24711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GB" dirty="0" smtClean="0"/>
                <a:t>y</a:t>
              </a:r>
              <a:endParaRPr lang="en-GB" dirty="0"/>
            </a:p>
          </p:txBody>
        </p:sp>
        <p:sp>
          <p:nvSpPr>
            <p:cNvPr id="57" name="Rectangle 56"/>
            <p:cNvSpPr/>
            <p:nvPr/>
          </p:nvSpPr>
          <p:spPr>
            <a:xfrm>
              <a:off x="5731933" y="5411108"/>
              <a:ext cx="1540934" cy="24711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GB" dirty="0" smtClean="0"/>
                <a:t>z</a:t>
              </a:r>
              <a:endParaRPr lang="en-GB" dirty="0"/>
            </a:p>
          </p:txBody>
        </p:sp>
      </p:grpSp>
      <p:sp>
        <p:nvSpPr>
          <p:cNvPr id="58" name="Rectangle 57"/>
          <p:cNvSpPr/>
          <p:nvPr/>
        </p:nvSpPr>
        <p:spPr>
          <a:xfrm>
            <a:off x="6771216" y="4918162"/>
            <a:ext cx="1257299" cy="247119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2</a:t>
            </a:r>
            <a:endParaRPr lang="en-GB" dirty="0"/>
          </a:p>
        </p:txBody>
      </p:sp>
      <p:sp>
        <p:nvSpPr>
          <p:cNvPr id="59" name="Rectangle 58"/>
          <p:cNvSpPr/>
          <p:nvPr/>
        </p:nvSpPr>
        <p:spPr>
          <a:xfrm>
            <a:off x="6771216" y="5270997"/>
            <a:ext cx="1257299" cy="247119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7</a:t>
            </a:r>
            <a:endParaRPr lang="en-GB" dirty="0"/>
          </a:p>
        </p:txBody>
      </p:sp>
      <p:sp>
        <p:nvSpPr>
          <p:cNvPr id="60" name="Rectangle 59"/>
          <p:cNvSpPr/>
          <p:nvPr/>
        </p:nvSpPr>
        <p:spPr>
          <a:xfrm>
            <a:off x="6771219" y="4917461"/>
            <a:ext cx="1257299" cy="247119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4</a:t>
            </a:r>
            <a:endParaRPr lang="en-GB" dirty="0"/>
          </a:p>
        </p:txBody>
      </p:sp>
      <p:sp>
        <p:nvSpPr>
          <p:cNvPr id="62" name="TextBox 61"/>
          <p:cNvSpPr txBox="1"/>
          <p:nvPr/>
        </p:nvSpPr>
        <p:spPr>
          <a:xfrm>
            <a:off x="6140454" y="5569536"/>
            <a:ext cx="2235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CPU Registers</a:t>
            </a:r>
            <a:endParaRPr lang="en-GB" sz="2800" dirty="0"/>
          </a:p>
        </p:txBody>
      </p:sp>
      <p:sp>
        <p:nvSpPr>
          <p:cNvPr id="64" name="Rectangle 63"/>
          <p:cNvSpPr/>
          <p:nvPr/>
        </p:nvSpPr>
        <p:spPr>
          <a:xfrm>
            <a:off x="6771222" y="4559248"/>
            <a:ext cx="1257299" cy="247119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3</a:t>
            </a:r>
            <a:endParaRPr lang="en-GB" dirty="0"/>
          </a:p>
        </p:txBody>
      </p:sp>
      <p:grpSp>
        <p:nvGrpSpPr>
          <p:cNvPr id="72" name="Group 71"/>
          <p:cNvGrpSpPr/>
          <p:nvPr/>
        </p:nvGrpSpPr>
        <p:grpSpPr>
          <a:xfrm>
            <a:off x="3384551" y="2918620"/>
            <a:ext cx="1964269" cy="2192844"/>
            <a:chOff x="3132664" y="2917584"/>
            <a:chExt cx="1964269" cy="2192844"/>
          </a:xfrm>
        </p:grpSpPr>
        <p:sp>
          <p:nvSpPr>
            <p:cNvPr id="38" name="Rectangle 37"/>
            <p:cNvSpPr/>
            <p:nvPr/>
          </p:nvSpPr>
          <p:spPr>
            <a:xfrm>
              <a:off x="3132665" y="2917584"/>
              <a:ext cx="1964268" cy="24711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GB" dirty="0" smtClean="0"/>
                <a:t>c</a:t>
              </a:r>
              <a:endParaRPr lang="en-GB" dirty="0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3132665" y="3156236"/>
              <a:ext cx="1964268" cy="24711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GB" dirty="0" smtClean="0"/>
                <a:t>b</a:t>
              </a:r>
              <a:endParaRPr lang="en-GB" dirty="0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3132665" y="3403354"/>
              <a:ext cx="1964268" cy="24711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GB" dirty="0" smtClean="0"/>
                <a:t>a</a:t>
              </a:r>
              <a:endParaRPr lang="en-GB" dirty="0"/>
            </a:p>
          </p:txBody>
        </p:sp>
        <p:sp>
          <p:nvSpPr>
            <p:cNvPr id="41" name="Rectangle 40"/>
            <p:cNvSpPr/>
            <p:nvPr/>
          </p:nvSpPr>
          <p:spPr>
            <a:xfrm>
              <a:off x="3132665" y="3642006"/>
              <a:ext cx="1964268" cy="24711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GB" dirty="0" smtClean="0"/>
                <a:t>9</a:t>
              </a:r>
              <a:endParaRPr lang="en-GB" dirty="0"/>
            </a:p>
          </p:txBody>
        </p:sp>
        <p:sp>
          <p:nvSpPr>
            <p:cNvPr id="42" name="Rectangle 41"/>
            <p:cNvSpPr/>
            <p:nvPr/>
          </p:nvSpPr>
          <p:spPr>
            <a:xfrm>
              <a:off x="3132665" y="3889124"/>
              <a:ext cx="1964268" cy="24711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GB" dirty="0" smtClean="0"/>
                <a:t>8</a:t>
              </a:r>
              <a:endParaRPr lang="en-GB" dirty="0"/>
            </a:p>
          </p:txBody>
        </p:sp>
        <p:sp>
          <p:nvSpPr>
            <p:cNvPr id="43" name="Rectangle 42"/>
            <p:cNvSpPr/>
            <p:nvPr/>
          </p:nvSpPr>
          <p:spPr>
            <a:xfrm>
              <a:off x="3132665" y="4127776"/>
              <a:ext cx="1964268" cy="24711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GB" dirty="0" smtClean="0"/>
                <a:t>7</a:t>
              </a:r>
              <a:endParaRPr lang="en-GB" dirty="0"/>
            </a:p>
          </p:txBody>
        </p:sp>
        <p:sp>
          <p:nvSpPr>
            <p:cNvPr id="66" name="Rectangle 65"/>
            <p:cNvSpPr/>
            <p:nvPr/>
          </p:nvSpPr>
          <p:spPr>
            <a:xfrm>
              <a:off x="3132664" y="4377539"/>
              <a:ext cx="1964268" cy="24711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GB" dirty="0" smtClean="0"/>
                <a:t>6</a:t>
              </a:r>
              <a:endParaRPr lang="en-GB" dirty="0"/>
            </a:p>
          </p:txBody>
        </p:sp>
        <p:sp>
          <p:nvSpPr>
            <p:cNvPr id="67" name="Rectangle 66"/>
            <p:cNvSpPr/>
            <p:nvPr/>
          </p:nvSpPr>
          <p:spPr>
            <a:xfrm>
              <a:off x="3132664" y="4616191"/>
              <a:ext cx="1964268" cy="24711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GB" dirty="0" smtClean="0"/>
                <a:t>5</a:t>
              </a:r>
              <a:endParaRPr lang="en-GB" dirty="0"/>
            </a:p>
          </p:txBody>
        </p:sp>
        <p:sp>
          <p:nvSpPr>
            <p:cNvPr id="68" name="Rectangle 67"/>
            <p:cNvSpPr/>
            <p:nvPr/>
          </p:nvSpPr>
          <p:spPr>
            <a:xfrm>
              <a:off x="3132665" y="4863309"/>
              <a:ext cx="1964268" cy="24711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GB" dirty="0" smtClean="0"/>
                <a:t>4</a:t>
              </a:r>
              <a:endParaRPr lang="en-GB" dirty="0"/>
            </a:p>
          </p:txBody>
        </p:sp>
      </p:grpSp>
      <p:sp>
        <p:nvSpPr>
          <p:cNvPr id="65" name="TextBox 64"/>
          <p:cNvSpPr txBox="1"/>
          <p:nvPr/>
        </p:nvSpPr>
        <p:spPr>
          <a:xfrm>
            <a:off x="161925" y="3050170"/>
            <a:ext cx="261620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 = 3</a:t>
            </a:r>
          </a:p>
          <a:p>
            <a:r>
              <a:rPr lang="en-GB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 = 4</a:t>
            </a:r>
          </a:p>
          <a:p>
            <a:r>
              <a:rPr lang="en-GB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 = 2</a:t>
            </a:r>
          </a:p>
          <a:p>
            <a:r>
              <a:rPr lang="en-GB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 = (a + b) * c</a:t>
            </a:r>
            <a:endParaRPr lang="en-GB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3697820" y="3164453"/>
            <a:ext cx="1651000" cy="247119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 smtClean="0"/>
              <a:t>MULT #y, #z, #x</a:t>
            </a:r>
            <a:endParaRPr lang="en-GB" dirty="0"/>
          </a:p>
        </p:txBody>
      </p:sp>
      <p:sp>
        <p:nvSpPr>
          <p:cNvPr id="32" name="Rectangle 31"/>
          <p:cNvSpPr/>
          <p:nvPr/>
        </p:nvSpPr>
        <p:spPr>
          <a:xfrm>
            <a:off x="3697820" y="3403105"/>
            <a:ext cx="1651000" cy="247119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 smtClean="0"/>
              <a:t>LOAD c, #y</a:t>
            </a:r>
            <a:endParaRPr lang="en-GB" dirty="0"/>
          </a:p>
        </p:txBody>
      </p:sp>
      <p:sp>
        <p:nvSpPr>
          <p:cNvPr id="33" name="Rectangle 32"/>
          <p:cNvSpPr/>
          <p:nvPr/>
        </p:nvSpPr>
        <p:spPr>
          <a:xfrm>
            <a:off x="3697820" y="3650223"/>
            <a:ext cx="1651000" cy="247119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 smtClean="0"/>
              <a:t>ADD #x, #y, #z</a:t>
            </a:r>
            <a:endParaRPr lang="en-GB" dirty="0"/>
          </a:p>
        </p:txBody>
      </p:sp>
      <p:sp>
        <p:nvSpPr>
          <p:cNvPr id="34" name="Rectangle 33"/>
          <p:cNvSpPr/>
          <p:nvPr/>
        </p:nvSpPr>
        <p:spPr>
          <a:xfrm>
            <a:off x="3697820" y="3888875"/>
            <a:ext cx="1651000" cy="247119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 smtClean="0"/>
              <a:t>LOAD b, #y</a:t>
            </a:r>
            <a:endParaRPr lang="en-GB" dirty="0"/>
          </a:p>
        </p:txBody>
      </p:sp>
      <p:sp>
        <p:nvSpPr>
          <p:cNvPr id="35" name="Rectangle 34"/>
          <p:cNvSpPr/>
          <p:nvPr/>
        </p:nvSpPr>
        <p:spPr>
          <a:xfrm>
            <a:off x="3697820" y="4135993"/>
            <a:ext cx="1651000" cy="247119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 smtClean="0"/>
              <a:t>LOAD a, #x</a:t>
            </a:r>
            <a:endParaRPr lang="en-GB" dirty="0"/>
          </a:p>
        </p:txBody>
      </p:sp>
      <p:sp>
        <p:nvSpPr>
          <p:cNvPr id="36" name="Rectangle 35"/>
          <p:cNvSpPr/>
          <p:nvPr/>
        </p:nvSpPr>
        <p:spPr>
          <a:xfrm>
            <a:off x="3697820" y="2918620"/>
            <a:ext cx="1651000" cy="247119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 smtClean="0"/>
              <a:t>STORE #x, d</a:t>
            </a:r>
            <a:endParaRPr lang="en-GB" dirty="0"/>
          </a:p>
        </p:txBody>
      </p:sp>
      <p:sp>
        <p:nvSpPr>
          <p:cNvPr id="73" name="Rectangle 72"/>
          <p:cNvSpPr/>
          <p:nvPr/>
        </p:nvSpPr>
        <p:spPr>
          <a:xfrm>
            <a:off x="3697819" y="4372678"/>
            <a:ext cx="1651000" cy="247119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 smtClean="0"/>
              <a:t>STORE 2, c</a:t>
            </a:r>
            <a:endParaRPr lang="en-GB" dirty="0"/>
          </a:p>
        </p:txBody>
      </p:sp>
      <p:sp>
        <p:nvSpPr>
          <p:cNvPr id="74" name="Rectangle 73"/>
          <p:cNvSpPr/>
          <p:nvPr/>
        </p:nvSpPr>
        <p:spPr>
          <a:xfrm>
            <a:off x="3697819" y="4610044"/>
            <a:ext cx="1651000" cy="247119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 smtClean="0"/>
              <a:t>STORE 4, b</a:t>
            </a:r>
            <a:endParaRPr lang="en-GB" dirty="0"/>
          </a:p>
        </p:txBody>
      </p:sp>
      <p:sp>
        <p:nvSpPr>
          <p:cNvPr id="75" name="Rectangle 74"/>
          <p:cNvSpPr/>
          <p:nvPr/>
        </p:nvSpPr>
        <p:spPr>
          <a:xfrm>
            <a:off x="3697819" y="4862500"/>
            <a:ext cx="1651000" cy="247119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 smtClean="0"/>
              <a:t>STORE 3, a</a:t>
            </a:r>
            <a:endParaRPr lang="en-GB" dirty="0"/>
          </a:p>
        </p:txBody>
      </p:sp>
      <p:sp>
        <p:nvSpPr>
          <p:cNvPr id="76" name="Rectangle 75"/>
          <p:cNvSpPr/>
          <p:nvPr/>
        </p:nvSpPr>
        <p:spPr>
          <a:xfrm>
            <a:off x="6487585" y="3580891"/>
            <a:ext cx="1540934" cy="247119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4</a:t>
            </a:r>
            <a:endParaRPr lang="en-GB" dirty="0"/>
          </a:p>
        </p:txBody>
      </p:sp>
      <p:sp>
        <p:nvSpPr>
          <p:cNvPr id="77" name="Rectangle 76"/>
          <p:cNvSpPr/>
          <p:nvPr/>
        </p:nvSpPr>
        <p:spPr>
          <a:xfrm>
            <a:off x="6487585" y="3580891"/>
            <a:ext cx="1540934" cy="247119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5</a:t>
            </a:r>
            <a:endParaRPr lang="en-GB" dirty="0"/>
          </a:p>
        </p:txBody>
      </p:sp>
      <p:sp>
        <p:nvSpPr>
          <p:cNvPr id="78" name="Rectangle 77"/>
          <p:cNvSpPr/>
          <p:nvPr/>
        </p:nvSpPr>
        <p:spPr>
          <a:xfrm>
            <a:off x="6487585" y="3580891"/>
            <a:ext cx="1540934" cy="247119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6</a:t>
            </a:r>
            <a:endParaRPr lang="en-GB" dirty="0"/>
          </a:p>
        </p:txBody>
      </p:sp>
      <p:sp>
        <p:nvSpPr>
          <p:cNvPr id="83" name="Rectangle 82"/>
          <p:cNvSpPr/>
          <p:nvPr/>
        </p:nvSpPr>
        <p:spPr>
          <a:xfrm>
            <a:off x="3384551" y="987294"/>
            <a:ext cx="1964268" cy="2471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 smtClean="0"/>
              <a:t>14</a:t>
            </a:r>
            <a:endParaRPr lang="en-GB" dirty="0"/>
          </a:p>
        </p:txBody>
      </p:sp>
      <p:sp>
        <p:nvSpPr>
          <p:cNvPr id="84" name="Rectangle 83"/>
          <p:cNvSpPr/>
          <p:nvPr/>
        </p:nvSpPr>
        <p:spPr>
          <a:xfrm>
            <a:off x="3384551" y="1225946"/>
            <a:ext cx="1964268" cy="2471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 smtClean="0"/>
              <a:t>13</a:t>
            </a:r>
            <a:endParaRPr lang="en-GB" dirty="0"/>
          </a:p>
        </p:txBody>
      </p:sp>
      <p:sp>
        <p:nvSpPr>
          <p:cNvPr id="85" name="Rectangle 84"/>
          <p:cNvSpPr/>
          <p:nvPr/>
        </p:nvSpPr>
        <p:spPr>
          <a:xfrm>
            <a:off x="3384551" y="1473064"/>
            <a:ext cx="1964268" cy="2471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 smtClean="0"/>
              <a:t>12</a:t>
            </a:r>
            <a:endParaRPr lang="en-GB" dirty="0"/>
          </a:p>
        </p:txBody>
      </p:sp>
      <p:sp>
        <p:nvSpPr>
          <p:cNvPr id="86" name="Rectangle 85"/>
          <p:cNvSpPr/>
          <p:nvPr/>
        </p:nvSpPr>
        <p:spPr>
          <a:xfrm>
            <a:off x="3384551" y="1711716"/>
            <a:ext cx="1964268" cy="2471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 smtClean="0"/>
              <a:t>11</a:t>
            </a:r>
            <a:endParaRPr lang="en-GB" dirty="0"/>
          </a:p>
        </p:txBody>
      </p:sp>
      <p:sp>
        <p:nvSpPr>
          <p:cNvPr id="91" name="Rectangle 90"/>
          <p:cNvSpPr/>
          <p:nvPr/>
        </p:nvSpPr>
        <p:spPr>
          <a:xfrm>
            <a:off x="6771220" y="4559248"/>
            <a:ext cx="1257299" cy="247119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14</a:t>
            </a:r>
            <a:endParaRPr lang="en-GB" dirty="0"/>
          </a:p>
        </p:txBody>
      </p:sp>
      <p:sp>
        <p:nvSpPr>
          <p:cNvPr id="79" name="Rectangle 78"/>
          <p:cNvSpPr/>
          <p:nvPr/>
        </p:nvSpPr>
        <p:spPr>
          <a:xfrm>
            <a:off x="4298953" y="1216719"/>
            <a:ext cx="1049865" cy="247119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dirty="0" smtClean="0"/>
              <a:t>4</a:t>
            </a:r>
            <a:endParaRPr lang="en-GB" dirty="0"/>
          </a:p>
        </p:txBody>
      </p:sp>
      <p:sp>
        <p:nvSpPr>
          <p:cNvPr id="80" name="Rectangle 79"/>
          <p:cNvSpPr/>
          <p:nvPr/>
        </p:nvSpPr>
        <p:spPr>
          <a:xfrm>
            <a:off x="4298953" y="1461189"/>
            <a:ext cx="1049865" cy="247119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dirty="0" smtClean="0"/>
              <a:t>2</a:t>
            </a:r>
            <a:endParaRPr lang="en-GB" dirty="0"/>
          </a:p>
        </p:txBody>
      </p:sp>
      <p:sp>
        <p:nvSpPr>
          <p:cNvPr id="81" name="Rectangle 80"/>
          <p:cNvSpPr/>
          <p:nvPr/>
        </p:nvSpPr>
        <p:spPr>
          <a:xfrm>
            <a:off x="4298953" y="1713905"/>
            <a:ext cx="1049865" cy="247119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dirty="0" smtClean="0"/>
              <a:t>14</a:t>
            </a:r>
            <a:endParaRPr lang="en-GB" dirty="0"/>
          </a:p>
        </p:txBody>
      </p:sp>
      <p:sp>
        <p:nvSpPr>
          <p:cNvPr id="82" name="Rectangle 81"/>
          <p:cNvSpPr/>
          <p:nvPr/>
        </p:nvSpPr>
        <p:spPr>
          <a:xfrm>
            <a:off x="4298953" y="980675"/>
            <a:ext cx="1049865" cy="247119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dirty="0" smtClean="0"/>
              <a:t>3</a:t>
            </a:r>
            <a:endParaRPr lang="en-GB" dirty="0"/>
          </a:p>
        </p:txBody>
      </p:sp>
      <p:sp>
        <p:nvSpPr>
          <p:cNvPr id="93" name="Rectangle 92"/>
          <p:cNvSpPr/>
          <p:nvPr/>
        </p:nvSpPr>
        <p:spPr>
          <a:xfrm>
            <a:off x="4688417" y="1217982"/>
            <a:ext cx="1049865" cy="24711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endParaRPr lang="en-GB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4" name="Rectangle 93"/>
          <p:cNvSpPr/>
          <p:nvPr/>
        </p:nvSpPr>
        <p:spPr>
          <a:xfrm>
            <a:off x="4688417" y="1462452"/>
            <a:ext cx="1049865" cy="24711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endParaRPr lang="en-GB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5" name="Rectangle 94"/>
          <p:cNvSpPr/>
          <p:nvPr/>
        </p:nvSpPr>
        <p:spPr>
          <a:xfrm>
            <a:off x="4688417" y="1715168"/>
            <a:ext cx="1049865" cy="24711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</a:t>
            </a:r>
            <a:endParaRPr lang="en-GB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6" name="Rectangle 95"/>
          <p:cNvSpPr/>
          <p:nvPr/>
        </p:nvSpPr>
        <p:spPr>
          <a:xfrm>
            <a:off x="4688417" y="981938"/>
            <a:ext cx="1049865" cy="24711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endParaRPr lang="en-GB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7" name="Right Arrow 96"/>
          <p:cNvSpPr/>
          <p:nvPr/>
        </p:nvSpPr>
        <p:spPr>
          <a:xfrm>
            <a:off x="3075522" y="4898643"/>
            <a:ext cx="224366" cy="177657"/>
          </a:xfrm>
          <a:prstGeom prst="rightArrow">
            <a:avLst/>
          </a:prstGeom>
          <a:solidFill>
            <a:schemeClr val="accent3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8" name="Right Arrow 97"/>
          <p:cNvSpPr/>
          <p:nvPr/>
        </p:nvSpPr>
        <p:spPr>
          <a:xfrm>
            <a:off x="3075522" y="4644774"/>
            <a:ext cx="224366" cy="177657"/>
          </a:xfrm>
          <a:prstGeom prst="rightArrow">
            <a:avLst/>
          </a:prstGeom>
          <a:solidFill>
            <a:schemeClr val="accent3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9" name="Right Arrow 98"/>
          <p:cNvSpPr/>
          <p:nvPr/>
        </p:nvSpPr>
        <p:spPr>
          <a:xfrm>
            <a:off x="3073404" y="4398987"/>
            <a:ext cx="224366" cy="177657"/>
          </a:xfrm>
          <a:prstGeom prst="rightArrow">
            <a:avLst/>
          </a:prstGeom>
          <a:solidFill>
            <a:schemeClr val="accent3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0" name="Right Arrow 99"/>
          <p:cNvSpPr/>
          <p:nvPr/>
        </p:nvSpPr>
        <p:spPr>
          <a:xfrm>
            <a:off x="3073404" y="4145118"/>
            <a:ext cx="224366" cy="177657"/>
          </a:xfrm>
          <a:prstGeom prst="rightArrow">
            <a:avLst/>
          </a:prstGeom>
          <a:solidFill>
            <a:schemeClr val="accent3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1" name="Right Arrow 100"/>
          <p:cNvSpPr/>
          <p:nvPr/>
        </p:nvSpPr>
        <p:spPr>
          <a:xfrm>
            <a:off x="3077634" y="3916544"/>
            <a:ext cx="224366" cy="177657"/>
          </a:xfrm>
          <a:prstGeom prst="rightArrow">
            <a:avLst/>
          </a:prstGeom>
          <a:solidFill>
            <a:schemeClr val="accent3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2" name="Right Arrow 101"/>
          <p:cNvSpPr/>
          <p:nvPr/>
        </p:nvSpPr>
        <p:spPr>
          <a:xfrm>
            <a:off x="3077634" y="3662675"/>
            <a:ext cx="224366" cy="177657"/>
          </a:xfrm>
          <a:prstGeom prst="rightArrow">
            <a:avLst/>
          </a:prstGeom>
          <a:solidFill>
            <a:schemeClr val="accent3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3" name="Right Arrow 102"/>
          <p:cNvSpPr/>
          <p:nvPr/>
        </p:nvSpPr>
        <p:spPr>
          <a:xfrm>
            <a:off x="3075520" y="3442000"/>
            <a:ext cx="224366" cy="177657"/>
          </a:xfrm>
          <a:prstGeom prst="rightArrow">
            <a:avLst/>
          </a:prstGeom>
          <a:solidFill>
            <a:schemeClr val="accent3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4" name="Right Arrow 103"/>
          <p:cNvSpPr/>
          <p:nvPr/>
        </p:nvSpPr>
        <p:spPr>
          <a:xfrm>
            <a:off x="3075520" y="3188131"/>
            <a:ext cx="224366" cy="177657"/>
          </a:xfrm>
          <a:prstGeom prst="rightArrow">
            <a:avLst/>
          </a:prstGeom>
          <a:solidFill>
            <a:schemeClr val="accent3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5" name="Right Arrow 104"/>
          <p:cNvSpPr/>
          <p:nvPr/>
        </p:nvSpPr>
        <p:spPr>
          <a:xfrm>
            <a:off x="3081868" y="2941481"/>
            <a:ext cx="224366" cy="177657"/>
          </a:xfrm>
          <a:prstGeom prst="rightArrow">
            <a:avLst/>
          </a:prstGeom>
          <a:solidFill>
            <a:schemeClr val="accent3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9741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52" grpId="0" animBg="1"/>
      <p:bldP spid="46" grpId="0" animBg="1"/>
      <p:bldP spid="46" grpId="1" animBg="1"/>
      <p:bldP spid="47" grpId="0" animBg="1"/>
      <p:bldP spid="47" grpId="1" animBg="1"/>
      <p:bldP spid="48" grpId="0" animBg="1"/>
      <p:bldP spid="48" grpId="1" animBg="1"/>
      <p:bldP spid="49" grpId="0" animBg="1"/>
      <p:bldP spid="49" grpId="1" animBg="1"/>
      <p:bldP spid="50" grpId="0" animBg="1"/>
      <p:bldP spid="50" grpId="1" animBg="1"/>
      <p:bldP spid="51" grpId="0" animBg="1"/>
      <p:bldP spid="51" grpId="1" animBg="1"/>
      <p:bldP spid="53" grpId="0"/>
      <p:bldP spid="58" grpId="0" animBg="1"/>
      <p:bldP spid="59" grpId="0" animBg="1"/>
      <p:bldP spid="60" grpId="0" animBg="1"/>
      <p:bldP spid="60" grpId="1" animBg="1"/>
      <p:bldP spid="62" grpId="0"/>
      <p:bldP spid="64" grpId="0" animBg="1"/>
      <p:bldP spid="64" grpId="1" animBg="1"/>
      <p:bldP spid="65" grpId="0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73" grpId="0" animBg="1"/>
      <p:bldP spid="74" grpId="0" animBg="1"/>
      <p:bldP spid="75" grpId="0" animBg="1"/>
      <p:bldP spid="76" grpId="0" animBg="1"/>
      <p:bldP spid="76" grpId="1" animBg="1"/>
      <p:bldP spid="77" grpId="0" animBg="1"/>
      <p:bldP spid="77" grpId="1" animBg="1"/>
      <p:bldP spid="78" grpId="0" animBg="1"/>
      <p:bldP spid="78" grpId="1" animBg="1"/>
      <p:bldP spid="83" grpId="0" animBg="1"/>
      <p:bldP spid="84" grpId="0" animBg="1"/>
      <p:bldP spid="85" grpId="0" animBg="1"/>
      <p:bldP spid="86" grpId="0" animBg="1"/>
      <p:bldP spid="91" grpId="0" animBg="1"/>
      <p:bldP spid="79" grpId="0" animBg="1"/>
      <p:bldP spid="80" grpId="0" animBg="1"/>
      <p:bldP spid="81" grpId="0" animBg="1"/>
      <p:bldP spid="82" grpId="0" animBg="1"/>
      <p:bldP spid="93" grpId="0"/>
      <p:bldP spid="94" grpId="0"/>
      <p:bldP spid="95" grpId="0"/>
      <p:bldP spid="96" grpId="0"/>
      <p:bldP spid="97" grpId="0" animBg="1"/>
      <p:bldP spid="97" grpId="1" animBg="1"/>
      <p:bldP spid="98" grpId="0" animBg="1"/>
      <p:bldP spid="98" grpId="1" animBg="1"/>
      <p:bldP spid="99" grpId="0" animBg="1"/>
      <p:bldP spid="99" grpId="1" animBg="1"/>
      <p:bldP spid="100" grpId="0" animBg="1"/>
      <p:bldP spid="100" grpId="1" animBg="1"/>
      <p:bldP spid="101" grpId="0" animBg="1"/>
      <p:bldP spid="101" grpId="1" animBg="1"/>
      <p:bldP spid="102" grpId="0" animBg="1"/>
      <p:bldP spid="102" grpId="1" animBg="1"/>
      <p:bldP spid="103" grpId="0" animBg="1"/>
      <p:bldP spid="103" grpId="1" animBg="1"/>
      <p:bldP spid="104" grpId="0" animBg="1"/>
      <p:bldP spid="104" grpId="1" animBg="1"/>
      <p:bldP spid="105" grpId="0" animBg="1"/>
      <p:bldP spid="105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Switches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Week 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CIS2152 - Control Structures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A4BAC-8568-4E13-AB67-F7AE1857D29C}" type="slidenum">
              <a:rPr lang="en-GB" smtClean="0"/>
              <a:pPr/>
              <a:t>4</a:t>
            </a:fld>
            <a:endParaRPr lang="en-GB" dirty="0" smtClean="0"/>
          </a:p>
        </p:txBody>
      </p:sp>
      <p:sp>
        <p:nvSpPr>
          <p:cNvPr id="7" name="Rectangle 6"/>
          <p:cNvSpPr/>
          <p:nvPr/>
        </p:nvSpPr>
        <p:spPr>
          <a:xfrm>
            <a:off x="4199466" y="1251802"/>
            <a:ext cx="1346200" cy="4132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Command</a:t>
            </a:r>
          </a:p>
        </p:txBody>
      </p:sp>
      <p:cxnSp>
        <p:nvCxnSpPr>
          <p:cNvPr id="8" name="Straight Arrow Connector 7"/>
          <p:cNvCxnSpPr>
            <a:stCxn id="7" idx="2"/>
            <a:endCxn id="9" idx="0"/>
          </p:cNvCxnSpPr>
          <p:nvPr/>
        </p:nvCxnSpPr>
        <p:spPr>
          <a:xfrm>
            <a:off x="4872566" y="1665043"/>
            <a:ext cx="0" cy="329831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4199466" y="1994874"/>
            <a:ext cx="1346200" cy="4132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Command</a:t>
            </a:r>
          </a:p>
        </p:txBody>
      </p:sp>
      <p:sp>
        <p:nvSpPr>
          <p:cNvPr id="10" name="Rectangle 9"/>
          <p:cNvSpPr/>
          <p:nvPr/>
        </p:nvSpPr>
        <p:spPr>
          <a:xfrm>
            <a:off x="4199466" y="2737946"/>
            <a:ext cx="1346200" cy="4132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Switch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200400" y="3475483"/>
            <a:ext cx="1346200" cy="4132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Command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164666" y="3482523"/>
            <a:ext cx="1346200" cy="4132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Command</a:t>
            </a:r>
          </a:p>
        </p:txBody>
      </p:sp>
      <p:sp>
        <p:nvSpPr>
          <p:cNvPr id="15" name="Rectangle 14"/>
          <p:cNvSpPr/>
          <p:nvPr/>
        </p:nvSpPr>
        <p:spPr>
          <a:xfrm>
            <a:off x="3200400" y="4225595"/>
            <a:ext cx="1346200" cy="4132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Command</a:t>
            </a:r>
          </a:p>
        </p:txBody>
      </p:sp>
      <p:sp>
        <p:nvSpPr>
          <p:cNvPr id="16" name="Rectangle 15"/>
          <p:cNvSpPr/>
          <p:nvPr/>
        </p:nvSpPr>
        <p:spPr>
          <a:xfrm>
            <a:off x="5164666" y="4232635"/>
            <a:ext cx="1346200" cy="4132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Command</a:t>
            </a:r>
          </a:p>
        </p:txBody>
      </p:sp>
      <p:sp>
        <p:nvSpPr>
          <p:cNvPr id="17" name="Rectangle 16"/>
          <p:cNvSpPr/>
          <p:nvPr/>
        </p:nvSpPr>
        <p:spPr>
          <a:xfrm>
            <a:off x="4199466" y="4982747"/>
            <a:ext cx="1346200" cy="4132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Command</a:t>
            </a:r>
          </a:p>
        </p:txBody>
      </p:sp>
      <p:cxnSp>
        <p:nvCxnSpPr>
          <p:cNvPr id="18" name="Straight Arrow Connector 17"/>
          <p:cNvCxnSpPr>
            <a:stCxn id="9" idx="2"/>
            <a:endCxn id="10" idx="0"/>
          </p:cNvCxnSpPr>
          <p:nvPr/>
        </p:nvCxnSpPr>
        <p:spPr>
          <a:xfrm>
            <a:off x="4872566" y="2408115"/>
            <a:ext cx="0" cy="329831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10" idx="2"/>
            <a:endCxn id="12" idx="0"/>
          </p:cNvCxnSpPr>
          <p:nvPr/>
        </p:nvCxnSpPr>
        <p:spPr>
          <a:xfrm>
            <a:off x="4872566" y="3151187"/>
            <a:ext cx="965200" cy="331336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10" idx="2"/>
            <a:endCxn id="11" idx="0"/>
          </p:cNvCxnSpPr>
          <p:nvPr/>
        </p:nvCxnSpPr>
        <p:spPr>
          <a:xfrm flipH="1">
            <a:off x="3873500" y="3151187"/>
            <a:ext cx="999066" cy="324296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11" idx="2"/>
            <a:endCxn id="15" idx="0"/>
          </p:cNvCxnSpPr>
          <p:nvPr/>
        </p:nvCxnSpPr>
        <p:spPr>
          <a:xfrm>
            <a:off x="3873500" y="3888724"/>
            <a:ext cx="0" cy="336871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12" idx="2"/>
            <a:endCxn id="16" idx="0"/>
          </p:cNvCxnSpPr>
          <p:nvPr/>
        </p:nvCxnSpPr>
        <p:spPr>
          <a:xfrm>
            <a:off x="5837766" y="3895764"/>
            <a:ext cx="0" cy="336871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15" idx="2"/>
            <a:endCxn id="17" idx="0"/>
          </p:cNvCxnSpPr>
          <p:nvPr/>
        </p:nvCxnSpPr>
        <p:spPr>
          <a:xfrm>
            <a:off x="3873500" y="4638836"/>
            <a:ext cx="999066" cy="343911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16" idx="2"/>
            <a:endCxn id="17" idx="0"/>
          </p:cNvCxnSpPr>
          <p:nvPr/>
        </p:nvCxnSpPr>
        <p:spPr>
          <a:xfrm flipH="1">
            <a:off x="4872566" y="4645876"/>
            <a:ext cx="965200" cy="336871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133350" y="1078111"/>
            <a:ext cx="38481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Sometimes it is necessary to execute different commands based on the program’s current state</a:t>
            </a:r>
            <a:endParaRPr lang="en-GB" sz="2800" dirty="0"/>
          </a:p>
        </p:txBody>
      </p:sp>
      <p:sp>
        <p:nvSpPr>
          <p:cNvPr id="40" name="TextBox 39"/>
          <p:cNvSpPr txBox="1"/>
          <p:nvPr/>
        </p:nvSpPr>
        <p:spPr>
          <a:xfrm>
            <a:off x="5983817" y="1352951"/>
            <a:ext cx="263525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Execution flow splits at the switch</a:t>
            </a:r>
            <a:endParaRPr lang="en-GB" sz="2800" dirty="0"/>
          </a:p>
        </p:txBody>
      </p:sp>
      <p:sp>
        <p:nvSpPr>
          <p:cNvPr id="41" name="TextBox 40"/>
          <p:cNvSpPr txBox="1"/>
          <p:nvPr/>
        </p:nvSpPr>
        <p:spPr>
          <a:xfrm>
            <a:off x="6176434" y="4876877"/>
            <a:ext cx="268816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Execution flow merges at the end of the switch</a:t>
            </a:r>
            <a:endParaRPr lang="en-GB" sz="2800" dirty="0"/>
          </a:p>
        </p:txBody>
      </p:sp>
      <p:cxnSp>
        <p:nvCxnSpPr>
          <p:cNvPr id="43" name="Straight Arrow Connector 42"/>
          <p:cNvCxnSpPr>
            <a:stCxn id="40" idx="1"/>
          </p:cNvCxnSpPr>
          <p:nvPr/>
        </p:nvCxnSpPr>
        <p:spPr>
          <a:xfrm flipH="1">
            <a:off x="5545666" y="2045449"/>
            <a:ext cx="438151" cy="58768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stCxn id="41" idx="1"/>
          </p:cNvCxnSpPr>
          <p:nvPr/>
        </p:nvCxnSpPr>
        <p:spPr>
          <a:xfrm flipH="1" flipV="1">
            <a:off x="5663140" y="5237348"/>
            <a:ext cx="513294" cy="33202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696873" y="3955396"/>
            <a:ext cx="20512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/>
              <a:t>TRUE branch</a:t>
            </a:r>
            <a:endParaRPr lang="en-GB" sz="2800" dirty="0"/>
          </a:p>
        </p:txBody>
      </p:sp>
      <p:sp>
        <p:nvSpPr>
          <p:cNvPr id="47" name="TextBox 46"/>
          <p:cNvSpPr txBox="1"/>
          <p:nvPr/>
        </p:nvSpPr>
        <p:spPr>
          <a:xfrm>
            <a:off x="6877881" y="3511262"/>
            <a:ext cx="211923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/>
              <a:t>FALSE branch</a:t>
            </a:r>
            <a:endParaRPr lang="en-GB" sz="2800" dirty="0"/>
          </a:p>
        </p:txBody>
      </p:sp>
      <p:cxnSp>
        <p:nvCxnSpPr>
          <p:cNvPr id="48" name="Straight Arrow Connector 47"/>
          <p:cNvCxnSpPr>
            <a:stCxn id="47" idx="1"/>
          </p:cNvCxnSpPr>
          <p:nvPr/>
        </p:nvCxnSpPr>
        <p:spPr>
          <a:xfrm flipH="1" flipV="1">
            <a:off x="6663267" y="3747433"/>
            <a:ext cx="214614" cy="2543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stCxn id="46" idx="3"/>
          </p:cNvCxnSpPr>
          <p:nvPr/>
        </p:nvCxnSpPr>
        <p:spPr>
          <a:xfrm flipV="1">
            <a:off x="2748076" y="3916352"/>
            <a:ext cx="278436" cy="30065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98054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IF Statement I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Week 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CIS2152 - Control Structures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A4BAC-8568-4E13-AB67-F7AE1857D29C}" type="slidenum">
              <a:rPr lang="en-GB" smtClean="0"/>
              <a:pPr/>
              <a:t>5</a:t>
            </a:fld>
            <a:endParaRPr lang="en-GB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3352801" y="1948027"/>
            <a:ext cx="261620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541338"/>
            <a:r>
              <a:rPr lang="en-GB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 = 3</a:t>
            </a:r>
          </a:p>
          <a:p>
            <a:pPr defTabSz="541338"/>
            <a:r>
              <a:rPr lang="en-GB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 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(a == 3) {</a:t>
            </a:r>
          </a:p>
          <a:p>
            <a:pPr defTabSz="541338"/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a = a * 2</a:t>
            </a:r>
          </a:p>
          <a:p>
            <a:pPr defTabSz="541338"/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} else {</a:t>
            </a:r>
          </a:p>
          <a:p>
            <a:pPr defTabSz="541338"/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a = a / 2</a:t>
            </a:r>
          </a:p>
          <a:p>
            <a:pPr defTabSz="541338"/>
            <a:r>
              <a:rPr lang="en-GB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433330" y="1332201"/>
            <a:ext cx="11423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/>
              <a:t>Switch</a:t>
            </a:r>
            <a:endParaRPr lang="en-GB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407729" y="2878379"/>
            <a:ext cx="20512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/>
              <a:t>TRUE branch</a:t>
            </a:r>
            <a:endParaRPr lang="en-GB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6366935" y="3589373"/>
            <a:ext cx="211923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/>
              <a:t>FALSE branch</a:t>
            </a:r>
            <a:endParaRPr lang="en-GB" sz="2800" dirty="0"/>
          </a:p>
        </p:txBody>
      </p:sp>
      <p:sp>
        <p:nvSpPr>
          <p:cNvPr id="11" name="TextBox 10"/>
          <p:cNvSpPr txBox="1"/>
          <p:nvPr/>
        </p:nvSpPr>
        <p:spPr>
          <a:xfrm>
            <a:off x="868176" y="4625746"/>
            <a:ext cx="15907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/>
              <a:t>Re-merge</a:t>
            </a:r>
            <a:endParaRPr lang="en-GB" sz="2800" dirty="0"/>
          </a:p>
        </p:txBody>
      </p:sp>
      <p:cxnSp>
        <p:nvCxnSpPr>
          <p:cNvPr id="12" name="Straight Arrow Connector 11"/>
          <p:cNvCxnSpPr>
            <a:stCxn id="8" idx="3"/>
          </p:cNvCxnSpPr>
          <p:nvPr/>
        </p:nvCxnSpPr>
        <p:spPr>
          <a:xfrm>
            <a:off x="2575694" y="1593811"/>
            <a:ext cx="861773" cy="74830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9" idx="3"/>
          </p:cNvCxnSpPr>
          <p:nvPr/>
        </p:nvCxnSpPr>
        <p:spPr>
          <a:xfrm flipV="1">
            <a:off x="2458932" y="2757563"/>
            <a:ext cx="1114002" cy="38242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0" idx="1"/>
          </p:cNvCxnSpPr>
          <p:nvPr/>
        </p:nvCxnSpPr>
        <p:spPr>
          <a:xfrm flipH="1" flipV="1">
            <a:off x="5410201" y="3483932"/>
            <a:ext cx="956734" cy="36705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11" idx="3"/>
          </p:cNvCxnSpPr>
          <p:nvPr/>
        </p:nvCxnSpPr>
        <p:spPr>
          <a:xfrm flipV="1">
            <a:off x="2458932" y="3850983"/>
            <a:ext cx="893869" cy="103637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22147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IF Statement II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Week 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CIS2152 - Control Structures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A4BAC-8568-4E13-AB67-F7AE1857D29C}" type="slidenum">
              <a:rPr lang="en-GB" smtClean="0"/>
              <a:pPr/>
              <a:t>6</a:t>
            </a:fld>
            <a:endParaRPr lang="en-GB" dirty="0" smtClean="0"/>
          </a:p>
        </p:txBody>
      </p:sp>
      <p:sp>
        <p:nvSpPr>
          <p:cNvPr id="7" name="Rectangle 6"/>
          <p:cNvSpPr/>
          <p:nvPr/>
        </p:nvSpPr>
        <p:spPr>
          <a:xfrm>
            <a:off x="3384554" y="987937"/>
            <a:ext cx="1964268" cy="2471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14</a:t>
            </a:r>
            <a:endParaRPr lang="en-GB" dirty="0"/>
          </a:p>
        </p:txBody>
      </p:sp>
      <p:sp>
        <p:nvSpPr>
          <p:cNvPr id="8" name="Rectangle 7"/>
          <p:cNvSpPr/>
          <p:nvPr/>
        </p:nvSpPr>
        <p:spPr>
          <a:xfrm>
            <a:off x="3384554" y="1226589"/>
            <a:ext cx="1964268" cy="2471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13</a:t>
            </a:r>
            <a:endParaRPr lang="en-GB" dirty="0"/>
          </a:p>
        </p:txBody>
      </p:sp>
      <p:sp>
        <p:nvSpPr>
          <p:cNvPr id="9" name="Rectangle 8"/>
          <p:cNvSpPr/>
          <p:nvPr/>
        </p:nvSpPr>
        <p:spPr>
          <a:xfrm>
            <a:off x="3384554" y="1473707"/>
            <a:ext cx="1964268" cy="2471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12</a:t>
            </a:r>
            <a:endParaRPr lang="en-GB" dirty="0"/>
          </a:p>
        </p:txBody>
      </p:sp>
      <p:sp>
        <p:nvSpPr>
          <p:cNvPr id="10" name="Rectangle 9"/>
          <p:cNvSpPr/>
          <p:nvPr/>
        </p:nvSpPr>
        <p:spPr>
          <a:xfrm>
            <a:off x="3384554" y="1712359"/>
            <a:ext cx="1964268" cy="2471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11</a:t>
            </a:r>
            <a:endParaRPr lang="en-GB" dirty="0"/>
          </a:p>
        </p:txBody>
      </p:sp>
      <p:sp>
        <p:nvSpPr>
          <p:cNvPr id="12" name="Rectangle 11"/>
          <p:cNvSpPr/>
          <p:nvPr/>
        </p:nvSpPr>
        <p:spPr>
          <a:xfrm>
            <a:off x="3384554" y="2198129"/>
            <a:ext cx="1964268" cy="2471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f</a:t>
            </a:r>
            <a:endParaRPr lang="en-GB" dirty="0"/>
          </a:p>
        </p:txBody>
      </p:sp>
      <p:sp>
        <p:nvSpPr>
          <p:cNvPr id="13" name="Rectangle 12"/>
          <p:cNvSpPr/>
          <p:nvPr/>
        </p:nvSpPr>
        <p:spPr>
          <a:xfrm>
            <a:off x="3384554" y="2445247"/>
            <a:ext cx="1964268" cy="2471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e</a:t>
            </a:r>
          </a:p>
        </p:txBody>
      </p:sp>
      <p:sp>
        <p:nvSpPr>
          <p:cNvPr id="14" name="Rectangle 13"/>
          <p:cNvSpPr/>
          <p:nvPr/>
        </p:nvSpPr>
        <p:spPr>
          <a:xfrm>
            <a:off x="3384554" y="2683899"/>
            <a:ext cx="1964268" cy="2471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d</a:t>
            </a:r>
            <a:endParaRPr lang="en-GB" dirty="0"/>
          </a:p>
        </p:txBody>
      </p:sp>
      <p:sp>
        <p:nvSpPr>
          <p:cNvPr id="15" name="Rectangle 14"/>
          <p:cNvSpPr/>
          <p:nvPr/>
        </p:nvSpPr>
        <p:spPr>
          <a:xfrm>
            <a:off x="3384553" y="2931017"/>
            <a:ext cx="1964268" cy="2471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c</a:t>
            </a:r>
            <a:endParaRPr lang="en-GB" dirty="0"/>
          </a:p>
        </p:txBody>
      </p:sp>
      <p:sp>
        <p:nvSpPr>
          <p:cNvPr id="16" name="Rectangle 15"/>
          <p:cNvSpPr/>
          <p:nvPr/>
        </p:nvSpPr>
        <p:spPr>
          <a:xfrm>
            <a:off x="3384553" y="3169669"/>
            <a:ext cx="1964268" cy="2471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b</a:t>
            </a:r>
            <a:endParaRPr lang="en-GB" dirty="0"/>
          </a:p>
        </p:txBody>
      </p:sp>
      <p:sp>
        <p:nvSpPr>
          <p:cNvPr id="17" name="Rectangle 16"/>
          <p:cNvSpPr/>
          <p:nvPr/>
        </p:nvSpPr>
        <p:spPr>
          <a:xfrm>
            <a:off x="3384553" y="3416787"/>
            <a:ext cx="1964268" cy="2471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a</a:t>
            </a:r>
            <a:endParaRPr lang="en-GB" dirty="0"/>
          </a:p>
        </p:txBody>
      </p:sp>
      <p:sp>
        <p:nvSpPr>
          <p:cNvPr id="18" name="Rectangle 17"/>
          <p:cNvSpPr/>
          <p:nvPr/>
        </p:nvSpPr>
        <p:spPr>
          <a:xfrm>
            <a:off x="3384553" y="3655439"/>
            <a:ext cx="1964268" cy="2471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9</a:t>
            </a:r>
            <a:endParaRPr lang="en-GB" dirty="0"/>
          </a:p>
        </p:txBody>
      </p:sp>
      <p:sp>
        <p:nvSpPr>
          <p:cNvPr id="19" name="Rectangle 18"/>
          <p:cNvSpPr/>
          <p:nvPr/>
        </p:nvSpPr>
        <p:spPr>
          <a:xfrm>
            <a:off x="3384553" y="3902557"/>
            <a:ext cx="1964268" cy="2471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8</a:t>
            </a:r>
            <a:endParaRPr lang="en-GB" dirty="0"/>
          </a:p>
        </p:txBody>
      </p:sp>
      <p:sp>
        <p:nvSpPr>
          <p:cNvPr id="20" name="Rectangle 19"/>
          <p:cNvSpPr/>
          <p:nvPr/>
        </p:nvSpPr>
        <p:spPr>
          <a:xfrm>
            <a:off x="3384553" y="4141209"/>
            <a:ext cx="1964268" cy="2471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7</a:t>
            </a:r>
            <a:endParaRPr lang="en-GB" dirty="0"/>
          </a:p>
        </p:txBody>
      </p:sp>
      <p:sp>
        <p:nvSpPr>
          <p:cNvPr id="21" name="Rectangle 20"/>
          <p:cNvSpPr/>
          <p:nvPr/>
        </p:nvSpPr>
        <p:spPr>
          <a:xfrm>
            <a:off x="3384553" y="4388327"/>
            <a:ext cx="1964268" cy="2471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6</a:t>
            </a:r>
            <a:endParaRPr lang="en-GB" dirty="0"/>
          </a:p>
        </p:txBody>
      </p:sp>
      <p:sp>
        <p:nvSpPr>
          <p:cNvPr id="22" name="Rectangle 21"/>
          <p:cNvSpPr/>
          <p:nvPr/>
        </p:nvSpPr>
        <p:spPr>
          <a:xfrm>
            <a:off x="3384553" y="4626979"/>
            <a:ext cx="1964268" cy="2471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5</a:t>
            </a:r>
            <a:endParaRPr lang="en-GB" dirty="0"/>
          </a:p>
        </p:txBody>
      </p:sp>
      <p:sp>
        <p:nvSpPr>
          <p:cNvPr id="23" name="Rectangle 22"/>
          <p:cNvSpPr/>
          <p:nvPr/>
        </p:nvSpPr>
        <p:spPr>
          <a:xfrm>
            <a:off x="3384554" y="4874097"/>
            <a:ext cx="1964268" cy="2471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4</a:t>
            </a:r>
            <a:endParaRPr lang="en-GB" dirty="0"/>
          </a:p>
        </p:txBody>
      </p:sp>
      <p:sp>
        <p:nvSpPr>
          <p:cNvPr id="24" name="Rectangle 23"/>
          <p:cNvSpPr/>
          <p:nvPr/>
        </p:nvSpPr>
        <p:spPr>
          <a:xfrm>
            <a:off x="3384554" y="5112749"/>
            <a:ext cx="1964268" cy="2471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3</a:t>
            </a:r>
            <a:endParaRPr lang="en-GB" dirty="0"/>
          </a:p>
        </p:txBody>
      </p:sp>
      <p:sp>
        <p:nvSpPr>
          <p:cNvPr id="25" name="Rectangle 24"/>
          <p:cNvSpPr/>
          <p:nvPr/>
        </p:nvSpPr>
        <p:spPr>
          <a:xfrm>
            <a:off x="3384554" y="5359867"/>
            <a:ext cx="1964268" cy="2471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2</a:t>
            </a:r>
            <a:endParaRPr lang="en-GB" dirty="0"/>
          </a:p>
        </p:txBody>
      </p:sp>
      <p:sp>
        <p:nvSpPr>
          <p:cNvPr id="26" name="Rectangle 25"/>
          <p:cNvSpPr/>
          <p:nvPr/>
        </p:nvSpPr>
        <p:spPr>
          <a:xfrm>
            <a:off x="3384554" y="5598519"/>
            <a:ext cx="1964268" cy="2471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1</a:t>
            </a:r>
            <a:endParaRPr lang="en-GB" dirty="0"/>
          </a:p>
        </p:txBody>
      </p:sp>
      <p:sp>
        <p:nvSpPr>
          <p:cNvPr id="27" name="Rectangle 26"/>
          <p:cNvSpPr/>
          <p:nvPr/>
        </p:nvSpPr>
        <p:spPr>
          <a:xfrm>
            <a:off x="3384554" y="5845637"/>
            <a:ext cx="1964268" cy="2471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0</a:t>
            </a:r>
            <a:endParaRPr lang="en-GB" dirty="0"/>
          </a:p>
        </p:txBody>
      </p:sp>
      <p:sp>
        <p:nvSpPr>
          <p:cNvPr id="30" name="Rectangle 29"/>
          <p:cNvSpPr/>
          <p:nvPr/>
        </p:nvSpPr>
        <p:spPr>
          <a:xfrm>
            <a:off x="6487587" y="3587200"/>
            <a:ext cx="1540934" cy="2471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1" name="Rectangle 30"/>
          <p:cNvSpPr/>
          <p:nvPr/>
        </p:nvSpPr>
        <p:spPr>
          <a:xfrm>
            <a:off x="6487587" y="3587200"/>
            <a:ext cx="1540934" cy="247119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11</a:t>
            </a:r>
            <a:endParaRPr lang="en-GB" dirty="0"/>
          </a:p>
        </p:txBody>
      </p:sp>
      <p:sp>
        <p:nvSpPr>
          <p:cNvPr id="32" name="Rectangle 31"/>
          <p:cNvSpPr/>
          <p:nvPr/>
        </p:nvSpPr>
        <p:spPr>
          <a:xfrm>
            <a:off x="6487587" y="3587200"/>
            <a:ext cx="1540934" cy="247119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c</a:t>
            </a:r>
            <a:endParaRPr lang="en-GB" dirty="0"/>
          </a:p>
        </p:txBody>
      </p:sp>
      <p:sp>
        <p:nvSpPr>
          <p:cNvPr id="33" name="Rectangle 32"/>
          <p:cNvSpPr/>
          <p:nvPr/>
        </p:nvSpPr>
        <p:spPr>
          <a:xfrm>
            <a:off x="6487587" y="3587200"/>
            <a:ext cx="1540934" cy="247119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b</a:t>
            </a:r>
            <a:endParaRPr lang="en-GB" dirty="0"/>
          </a:p>
        </p:txBody>
      </p:sp>
      <p:sp>
        <p:nvSpPr>
          <p:cNvPr id="34" name="Rectangle 33"/>
          <p:cNvSpPr/>
          <p:nvPr/>
        </p:nvSpPr>
        <p:spPr>
          <a:xfrm>
            <a:off x="6487587" y="3587200"/>
            <a:ext cx="1540934" cy="247119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a</a:t>
            </a:r>
            <a:endParaRPr lang="en-GB" dirty="0"/>
          </a:p>
        </p:txBody>
      </p:sp>
      <p:sp>
        <p:nvSpPr>
          <p:cNvPr id="35" name="Rectangle 34"/>
          <p:cNvSpPr/>
          <p:nvPr/>
        </p:nvSpPr>
        <p:spPr>
          <a:xfrm>
            <a:off x="6487587" y="3587200"/>
            <a:ext cx="1540934" cy="247119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9</a:t>
            </a:r>
            <a:endParaRPr lang="en-GB" dirty="0"/>
          </a:p>
        </p:txBody>
      </p:sp>
      <p:sp>
        <p:nvSpPr>
          <p:cNvPr id="36" name="Rectangle 35"/>
          <p:cNvSpPr/>
          <p:nvPr/>
        </p:nvSpPr>
        <p:spPr>
          <a:xfrm>
            <a:off x="6487587" y="3587200"/>
            <a:ext cx="1540934" cy="247119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7</a:t>
            </a:r>
            <a:endParaRPr lang="en-GB" dirty="0"/>
          </a:p>
        </p:txBody>
      </p:sp>
      <p:sp>
        <p:nvSpPr>
          <p:cNvPr id="37" name="TextBox 36"/>
          <p:cNvSpPr txBox="1"/>
          <p:nvPr/>
        </p:nvSpPr>
        <p:spPr>
          <a:xfrm>
            <a:off x="5755218" y="3823838"/>
            <a:ext cx="30649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Instruction Counter</a:t>
            </a:r>
            <a:endParaRPr lang="en-GB" sz="2800" dirty="0"/>
          </a:p>
        </p:txBody>
      </p:sp>
      <p:grpSp>
        <p:nvGrpSpPr>
          <p:cNvPr id="38" name="Group 37"/>
          <p:cNvGrpSpPr/>
          <p:nvPr/>
        </p:nvGrpSpPr>
        <p:grpSpPr>
          <a:xfrm>
            <a:off x="6487587" y="4560241"/>
            <a:ext cx="1540934" cy="957875"/>
            <a:chOff x="5731933" y="4700352"/>
            <a:chExt cx="1540934" cy="957875"/>
          </a:xfrm>
        </p:grpSpPr>
        <p:sp>
          <p:nvSpPr>
            <p:cNvPr id="39" name="Rectangle 38"/>
            <p:cNvSpPr/>
            <p:nvPr/>
          </p:nvSpPr>
          <p:spPr>
            <a:xfrm>
              <a:off x="5731933" y="4700352"/>
              <a:ext cx="1540934" cy="24711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GB" dirty="0" smtClean="0"/>
                <a:t>x</a:t>
              </a:r>
              <a:endParaRPr lang="en-GB" dirty="0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5731933" y="5057572"/>
              <a:ext cx="1540934" cy="24711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GB" dirty="0" smtClean="0"/>
                <a:t>y</a:t>
              </a:r>
              <a:endParaRPr lang="en-GB" dirty="0"/>
            </a:p>
          </p:txBody>
        </p:sp>
        <p:sp>
          <p:nvSpPr>
            <p:cNvPr id="41" name="Rectangle 40"/>
            <p:cNvSpPr/>
            <p:nvPr/>
          </p:nvSpPr>
          <p:spPr>
            <a:xfrm>
              <a:off x="5731933" y="5411108"/>
              <a:ext cx="1540934" cy="24711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GB" dirty="0" smtClean="0"/>
                <a:t>CMP</a:t>
              </a:r>
              <a:endParaRPr lang="en-GB" dirty="0"/>
            </a:p>
          </p:txBody>
        </p:sp>
      </p:grpSp>
      <p:sp>
        <p:nvSpPr>
          <p:cNvPr id="43" name="Rectangle 42"/>
          <p:cNvSpPr/>
          <p:nvPr/>
        </p:nvSpPr>
        <p:spPr>
          <a:xfrm>
            <a:off x="6773346" y="4923023"/>
            <a:ext cx="1257299" cy="241558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6</a:t>
            </a:r>
            <a:endParaRPr lang="en-GB" dirty="0"/>
          </a:p>
        </p:txBody>
      </p:sp>
      <p:sp>
        <p:nvSpPr>
          <p:cNvPr id="45" name="TextBox 44"/>
          <p:cNvSpPr txBox="1"/>
          <p:nvPr/>
        </p:nvSpPr>
        <p:spPr>
          <a:xfrm>
            <a:off x="6140454" y="5569536"/>
            <a:ext cx="2235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CPU Registers</a:t>
            </a:r>
            <a:endParaRPr lang="en-GB" sz="2800" dirty="0"/>
          </a:p>
        </p:txBody>
      </p:sp>
      <p:sp>
        <p:nvSpPr>
          <p:cNvPr id="46" name="Rectangle 45"/>
          <p:cNvSpPr/>
          <p:nvPr/>
        </p:nvSpPr>
        <p:spPr>
          <a:xfrm>
            <a:off x="6771216" y="4560818"/>
            <a:ext cx="1257299" cy="247119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3</a:t>
            </a:r>
            <a:endParaRPr lang="en-GB" dirty="0"/>
          </a:p>
        </p:txBody>
      </p:sp>
      <p:sp>
        <p:nvSpPr>
          <p:cNvPr id="57" name="TextBox 56"/>
          <p:cNvSpPr txBox="1"/>
          <p:nvPr/>
        </p:nvSpPr>
        <p:spPr>
          <a:xfrm>
            <a:off x="161925" y="3050170"/>
            <a:ext cx="261620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541338"/>
            <a:r>
              <a:rPr lang="en-GB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 = 3</a:t>
            </a:r>
          </a:p>
          <a:p>
            <a:pPr defTabSz="541338"/>
            <a:r>
              <a:rPr lang="en-GB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 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(a == 3) {</a:t>
            </a:r>
          </a:p>
          <a:p>
            <a:pPr defTabSz="541338"/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a = a * 2</a:t>
            </a:r>
          </a:p>
          <a:p>
            <a:pPr defTabSz="541338"/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} else {</a:t>
            </a:r>
          </a:p>
          <a:p>
            <a:pPr defTabSz="541338"/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a = a / 2</a:t>
            </a:r>
          </a:p>
          <a:p>
            <a:pPr defTabSz="541338"/>
            <a:r>
              <a:rPr lang="en-GB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GB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6487587" y="3587200"/>
            <a:ext cx="1540934" cy="247119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4</a:t>
            </a:r>
            <a:endParaRPr lang="en-GB" dirty="0"/>
          </a:p>
        </p:txBody>
      </p:sp>
      <p:sp>
        <p:nvSpPr>
          <p:cNvPr id="68" name="Rectangle 67"/>
          <p:cNvSpPr/>
          <p:nvPr/>
        </p:nvSpPr>
        <p:spPr>
          <a:xfrm>
            <a:off x="6487587" y="3587200"/>
            <a:ext cx="1540934" cy="247119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5</a:t>
            </a:r>
            <a:endParaRPr lang="en-GB" dirty="0"/>
          </a:p>
        </p:txBody>
      </p:sp>
      <p:sp>
        <p:nvSpPr>
          <p:cNvPr id="69" name="Rectangle 68"/>
          <p:cNvSpPr/>
          <p:nvPr/>
        </p:nvSpPr>
        <p:spPr>
          <a:xfrm>
            <a:off x="6487587" y="3587200"/>
            <a:ext cx="1540934" cy="247119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6</a:t>
            </a:r>
            <a:endParaRPr lang="en-GB" dirty="0"/>
          </a:p>
        </p:txBody>
      </p:sp>
      <p:sp>
        <p:nvSpPr>
          <p:cNvPr id="70" name="Rectangle 69"/>
          <p:cNvSpPr/>
          <p:nvPr/>
        </p:nvSpPr>
        <p:spPr>
          <a:xfrm>
            <a:off x="3384551" y="987294"/>
            <a:ext cx="1964268" cy="2471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 smtClean="0"/>
              <a:t>14</a:t>
            </a:r>
            <a:endParaRPr lang="en-GB" dirty="0"/>
          </a:p>
        </p:txBody>
      </p:sp>
      <p:sp>
        <p:nvSpPr>
          <p:cNvPr id="78" name="Rectangle 77"/>
          <p:cNvSpPr/>
          <p:nvPr/>
        </p:nvSpPr>
        <p:spPr>
          <a:xfrm>
            <a:off x="4298953" y="980675"/>
            <a:ext cx="1049865" cy="247119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dirty="0" smtClean="0"/>
              <a:t>3</a:t>
            </a:r>
            <a:endParaRPr lang="en-GB" dirty="0"/>
          </a:p>
        </p:txBody>
      </p:sp>
      <p:sp>
        <p:nvSpPr>
          <p:cNvPr id="82" name="Rectangle 81"/>
          <p:cNvSpPr/>
          <p:nvPr/>
        </p:nvSpPr>
        <p:spPr>
          <a:xfrm>
            <a:off x="4688417" y="981938"/>
            <a:ext cx="1049865" cy="24711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endParaRPr lang="en-GB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3" name="Right Arrow 82"/>
          <p:cNvSpPr/>
          <p:nvPr/>
        </p:nvSpPr>
        <p:spPr>
          <a:xfrm>
            <a:off x="3075522" y="4898643"/>
            <a:ext cx="224366" cy="177657"/>
          </a:xfrm>
          <a:prstGeom prst="rightArrow">
            <a:avLst/>
          </a:prstGeom>
          <a:solidFill>
            <a:schemeClr val="accent3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4" name="Right Arrow 83"/>
          <p:cNvSpPr/>
          <p:nvPr/>
        </p:nvSpPr>
        <p:spPr>
          <a:xfrm>
            <a:off x="3075522" y="4644774"/>
            <a:ext cx="224366" cy="177657"/>
          </a:xfrm>
          <a:prstGeom prst="rightArrow">
            <a:avLst/>
          </a:prstGeom>
          <a:solidFill>
            <a:schemeClr val="accent3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5" name="Right Arrow 84"/>
          <p:cNvSpPr/>
          <p:nvPr/>
        </p:nvSpPr>
        <p:spPr>
          <a:xfrm>
            <a:off x="3073404" y="4398987"/>
            <a:ext cx="224366" cy="177657"/>
          </a:xfrm>
          <a:prstGeom prst="rightArrow">
            <a:avLst/>
          </a:prstGeom>
          <a:solidFill>
            <a:schemeClr val="accent3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6" name="Right Arrow 85"/>
          <p:cNvSpPr/>
          <p:nvPr/>
        </p:nvSpPr>
        <p:spPr>
          <a:xfrm>
            <a:off x="3073404" y="4145118"/>
            <a:ext cx="224366" cy="177657"/>
          </a:xfrm>
          <a:prstGeom prst="rightArrow">
            <a:avLst/>
          </a:prstGeom>
          <a:solidFill>
            <a:schemeClr val="accent3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7" name="Right Arrow 86"/>
          <p:cNvSpPr/>
          <p:nvPr/>
        </p:nvSpPr>
        <p:spPr>
          <a:xfrm>
            <a:off x="3079749" y="3663412"/>
            <a:ext cx="224366" cy="177657"/>
          </a:xfrm>
          <a:prstGeom prst="rightArrow">
            <a:avLst/>
          </a:prstGeom>
          <a:solidFill>
            <a:schemeClr val="accent3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8" name="Right Arrow 87"/>
          <p:cNvSpPr/>
          <p:nvPr/>
        </p:nvSpPr>
        <p:spPr>
          <a:xfrm>
            <a:off x="3079749" y="3409543"/>
            <a:ext cx="224366" cy="177657"/>
          </a:xfrm>
          <a:prstGeom prst="rightArrow">
            <a:avLst/>
          </a:prstGeom>
          <a:solidFill>
            <a:schemeClr val="accent3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9" name="Right Arrow 88"/>
          <p:cNvSpPr/>
          <p:nvPr/>
        </p:nvSpPr>
        <p:spPr>
          <a:xfrm>
            <a:off x="3077635" y="3188868"/>
            <a:ext cx="224366" cy="177657"/>
          </a:xfrm>
          <a:prstGeom prst="rightArrow">
            <a:avLst/>
          </a:prstGeom>
          <a:solidFill>
            <a:schemeClr val="accent3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0" name="Right Arrow 89"/>
          <p:cNvSpPr/>
          <p:nvPr/>
        </p:nvSpPr>
        <p:spPr>
          <a:xfrm>
            <a:off x="3077635" y="2934999"/>
            <a:ext cx="224366" cy="177657"/>
          </a:xfrm>
          <a:prstGeom prst="rightArrow">
            <a:avLst/>
          </a:prstGeom>
          <a:solidFill>
            <a:schemeClr val="accent3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3" name="Rectangle 102"/>
          <p:cNvSpPr/>
          <p:nvPr/>
        </p:nvSpPr>
        <p:spPr>
          <a:xfrm>
            <a:off x="3384551" y="1959154"/>
            <a:ext cx="1964268" cy="2471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10</a:t>
            </a:r>
            <a:endParaRPr lang="en-GB" dirty="0"/>
          </a:p>
        </p:txBody>
      </p:sp>
      <p:sp>
        <p:nvSpPr>
          <p:cNvPr id="73" name="Rectangle 72"/>
          <p:cNvSpPr/>
          <p:nvPr/>
        </p:nvSpPr>
        <p:spPr>
          <a:xfrm>
            <a:off x="3384551" y="1711716"/>
            <a:ext cx="1964268" cy="2471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 smtClean="0"/>
              <a:t>11</a:t>
            </a:r>
            <a:endParaRPr lang="en-GB" dirty="0"/>
          </a:p>
        </p:txBody>
      </p:sp>
      <p:sp>
        <p:nvSpPr>
          <p:cNvPr id="48" name="Rectangle 47"/>
          <p:cNvSpPr/>
          <p:nvPr/>
        </p:nvSpPr>
        <p:spPr>
          <a:xfrm>
            <a:off x="3390899" y="2918836"/>
            <a:ext cx="1957919" cy="2471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 smtClean="0"/>
              <a:t>c</a:t>
            </a:r>
            <a:endParaRPr lang="en-GB" dirty="0"/>
          </a:p>
        </p:txBody>
      </p:sp>
      <p:sp>
        <p:nvSpPr>
          <p:cNvPr id="49" name="Rectangle 48"/>
          <p:cNvSpPr/>
          <p:nvPr/>
        </p:nvSpPr>
        <p:spPr>
          <a:xfrm>
            <a:off x="3390899" y="3157488"/>
            <a:ext cx="1957919" cy="2471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 smtClean="0"/>
              <a:t>b</a:t>
            </a:r>
            <a:endParaRPr lang="en-GB" dirty="0"/>
          </a:p>
        </p:txBody>
      </p:sp>
      <p:sp>
        <p:nvSpPr>
          <p:cNvPr id="50" name="Rectangle 49"/>
          <p:cNvSpPr/>
          <p:nvPr/>
        </p:nvSpPr>
        <p:spPr>
          <a:xfrm>
            <a:off x="3390899" y="3404606"/>
            <a:ext cx="1957919" cy="2471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 smtClean="0"/>
              <a:t>a</a:t>
            </a:r>
            <a:endParaRPr lang="en-GB" dirty="0"/>
          </a:p>
        </p:txBody>
      </p:sp>
      <p:sp>
        <p:nvSpPr>
          <p:cNvPr id="51" name="Rectangle 50"/>
          <p:cNvSpPr/>
          <p:nvPr/>
        </p:nvSpPr>
        <p:spPr>
          <a:xfrm>
            <a:off x="3390899" y="3643258"/>
            <a:ext cx="1957919" cy="2471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 smtClean="0"/>
              <a:t>9</a:t>
            </a:r>
            <a:endParaRPr lang="en-GB" dirty="0"/>
          </a:p>
        </p:txBody>
      </p:sp>
      <p:sp>
        <p:nvSpPr>
          <p:cNvPr id="52" name="Rectangle 51"/>
          <p:cNvSpPr/>
          <p:nvPr/>
        </p:nvSpPr>
        <p:spPr>
          <a:xfrm>
            <a:off x="3390899" y="3890376"/>
            <a:ext cx="1957919" cy="2471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 smtClean="0"/>
              <a:t>8</a:t>
            </a:r>
            <a:endParaRPr lang="en-GB" dirty="0"/>
          </a:p>
        </p:txBody>
      </p:sp>
      <p:sp>
        <p:nvSpPr>
          <p:cNvPr id="53" name="Rectangle 52"/>
          <p:cNvSpPr/>
          <p:nvPr/>
        </p:nvSpPr>
        <p:spPr>
          <a:xfrm>
            <a:off x="3390899" y="4129028"/>
            <a:ext cx="1957919" cy="2471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 smtClean="0"/>
              <a:t>7</a:t>
            </a:r>
            <a:endParaRPr lang="en-GB" dirty="0"/>
          </a:p>
        </p:txBody>
      </p:sp>
      <p:sp>
        <p:nvSpPr>
          <p:cNvPr id="54" name="Rectangle 53"/>
          <p:cNvSpPr/>
          <p:nvPr/>
        </p:nvSpPr>
        <p:spPr>
          <a:xfrm>
            <a:off x="3390899" y="4378791"/>
            <a:ext cx="1957919" cy="2471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 smtClean="0"/>
              <a:t>6</a:t>
            </a:r>
            <a:endParaRPr lang="en-GB" dirty="0"/>
          </a:p>
        </p:txBody>
      </p:sp>
      <p:sp>
        <p:nvSpPr>
          <p:cNvPr id="55" name="Rectangle 54"/>
          <p:cNvSpPr/>
          <p:nvPr/>
        </p:nvSpPr>
        <p:spPr>
          <a:xfrm>
            <a:off x="3390899" y="4617443"/>
            <a:ext cx="1957919" cy="2471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 smtClean="0"/>
              <a:t>5</a:t>
            </a:r>
            <a:endParaRPr lang="en-GB" dirty="0"/>
          </a:p>
        </p:txBody>
      </p:sp>
      <p:sp>
        <p:nvSpPr>
          <p:cNvPr id="56" name="Rectangle 55"/>
          <p:cNvSpPr/>
          <p:nvPr/>
        </p:nvSpPr>
        <p:spPr>
          <a:xfrm>
            <a:off x="3390899" y="4864561"/>
            <a:ext cx="1957919" cy="2471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 smtClean="0"/>
              <a:t>4</a:t>
            </a:r>
            <a:endParaRPr lang="en-GB" dirty="0"/>
          </a:p>
        </p:txBody>
      </p:sp>
      <p:sp>
        <p:nvSpPr>
          <p:cNvPr id="92" name="Rectangle 91"/>
          <p:cNvSpPr/>
          <p:nvPr/>
        </p:nvSpPr>
        <p:spPr>
          <a:xfrm>
            <a:off x="3384554" y="2203188"/>
            <a:ext cx="1957919" cy="2471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 smtClean="0"/>
              <a:t>f</a:t>
            </a:r>
            <a:endParaRPr lang="en-GB" dirty="0"/>
          </a:p>
        </p:txBody>
      </p:sp>
      <p:sp>
        <p:nvSpPr>
          <p:cNvPr id="93" name="Rectangle 92"/>
          <p:cNvSpPr/>
          <p:nvPr/>
        </p:nvSpPr>
        <p:spPr>
          <a:xfrm>
            <a:off x="3385605" y="2438874"/>
            <a:ext cx="1957919" cy="2471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/>
              <a:t>e</a:t>
            </a:r>
          </a:p>
        </p:txBody>
      </p:sp>
      <p:sp>
        <p:nvSpPr>
          <p:cNvPr id="94" name="Rectangle 93"/>
          <p:cNvSpPr/>
          <p:nvPr/>
        </p:nvSpPr>
        <p:spPr>
          <a:xfrm>
            <a:off x="3382437" y="2675699"/>
            <a:ext cx="1957919" cy="2471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 smtClean="0"/>
              <a:t>d</a:t>
            </a:r>
            <a:endParaRPr lang="en-GB" dirty="0"/>
          </a:p>
        </p:txBody>
      </p:sp>
      <p:sp>
        <p:nvSpPr>
          <p:cNvPr id="91" name="Right Arrow 90"/>
          <p:cNvSpPr/>
          <p:nvPr/>
        </p:nvSpPr>
        <p:spPr>
          <a:xfrm>
            <a:off x="3089279" y="1731034"/>
            <a:ext cx="224366" cy="177657"/>
          </a:xfrm>
          <a:prstGeom prst="rightArrow">
            <a:avLst/>
          </a:prstGeom>
          <a:solidFill>
            <a:schemeClr val="accent3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" name="Rectangle 57"/>
          <p:cNvSpPr/>
          <p:nvPr/>
        </p:nvSpPr>
        <p:spPr>
          <a:xfrm>
            <a:off x="3750734" y="3164453"/>
            <a:ext cx="1598085" cy="247119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 smtClean="0"/>
              <a:t>STORE #y, a</a:t>
            </a:r>
            <a:endParaRPr lang="en-GB" dirty="0"/>
          </a:p>
        </p:txBody>
      </p:sp>
      <p:sp>
        <p:nvSpPr>
          <p:cNvPr id="59" name="Rectangle 58"/>
          <p:cNvSpPr/>
          <p:nvPr/>
        </p:nvSpPr>
        <p:spPr>
          <a:xfrm>
            <a:off x="3750734" y="3403105"/>
            <a:ext cx="1598085" cy="247119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 smtClean="0"/>
              <a:t>MULT #x, 2, #y</a:t>
            </a:r>
            <a:endParaRPr lang="en-GB" dirty="0"/>
          </a:p>
        </p:txBody>
      </p:sp>
      <p:sp>
        <p:nvSpPr>
          <p:cNvPr id="60" name="Rectangle 59"/>
          <p:cNvSpPr/>
          <p:nvPr/>
        </p:nvSpPr>
        <p:spPr>
          <a:xfrm>
            <a:off x="3750734" y="3650223"/>
            <a:ext cx="1598085" cy="247119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 smtClean="0"/>
              <a:t>:true</a:t>
            </a:r>
            <a:endParaRPr lang="en-GB" dirty="0"/>
          </a:p>
        </p:txBody>
      </p:sp>
      <p:sp>
        <p:nvSpPr>
          <p:cNvPr id="61" name="Rectangle 60"/>
          <p:cNvSpPr/>
          <p:nvPr/>
        </p:nvSpPr>
        <p:spPr>
          <a:xfrm>
            <a:off x="3750734" y="3888875"/>
            <a:ext cx="1598085" cy="247119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 smtClean="0"/>
              <a:t>JNE :false</a:t>
            </a:r>
            <a:endParaRPr lang="en-GB" dirty="0"/>
          </a:p>
        </p:txBody>
      </p:sp>
      <p:sp>
        <p:nvSpPr>
          <p:cNvPr id="62" name="Rectangle 61"/>
          <p:cNvSpPr/>
          <p:nvPr/>
        </p:nvSpPr>
        <p:spPr>
          <a:xfrm>
            <a:off x="3750734" y="4135993"/>
            <a:ext cx="1598085" cy="247119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 smtClean="0"/>
              <a:t>JE :true</a:t>
            </a:r>
            <a:endParaRPr lang="en-GB" dirty="0"/>
          </a:p>
        </p:txBody>
      </p:sp>
      <p:sp>
        <p:nvSpPr>
          <p:cNvPr id="63" name="Rectangle 62"/>
          <p:cNvSpPr/>
          <p:nvPr/>
        </p:nvSpPr>
        <p:spPr>
          <a:xfrm>
            <a:off x="3750734" y="2918620"/>
            <a:ext cx="1598085" cy="247119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 smtClean="0"/>
              <a:t>J :end</a:t>
            </a:r>
            <a:endParaRPr lang="en-GB" dirty="0"/>
          </a:p>
        </p:txBody>
      </p:sp>
      <p:sp>
        <p:nvSpPr>
          <p:cNvPr id="64" name="Rectangle 63"/>
          <p:cNvSpPr/>
          <p:nvPr/>
        </p:nvSpPr>
        <p:spPr>
          <a:xfrm>
            <a:off x="3750733" y="4372678"/>
            <a:ext cx="1598085" cy="247119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 smtClean="0"/>
              <a:t>CMP #x, 3</a:t>
            </a:r>
            <a:endParaRPr lang="en-GB" dirty="0"/>
          </a:p>
        </p:txBody>
      </p:sp>
      <p:sp>
        <p:nvSpPr>
          <p:cNvPr id="65" name="Rectangle 64"/>
          <p:cNvSpPr/>
          <p:nvPr/>
        </p:nvSpPr>
        <p:spPr>
          <a:xfrm>
            <a:off x="3750733" y="4610044"/>
            <a:ext cx="1598085" cy="247119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 smtClean="0"/>
              <a:t>LOAD a, #x</a:t>
            </a:r>
            <a:endParaRPr lang="en-GB" dirty="0"/>
          </a:p>
        </p:txBody>
      </p:sp>
      <p:sp>
        <p:nvSpPr>
          <p:cNvPr id="66" name="Rectangle 65"/>
          <p:cNvSpPr/>
          <p:nvPr/>
        </p:nvSpPr>
        <p:spPr>
          <a:xfrm>
            <a:off x="3750733" y="4862500"/>
            <a:ext cx="1598085" cy="247119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 smtClean="0"/>
              <a:t>STORE 3, a</a:t>
            </a:r>
            <a:endParaRPr lang="en-GB" dirty="0"/>
          </a:p>
        </p:txBody>
      </p:sp>
      <p:sp>
        <p:nvSpPr>
          <p:cNvPr id="98" name="Rectangle 97"/>
          <p:cNvSpPr/>
          <p:nvPr/>
        </p:nvSpPr>
        <p:spPr>
          <a:xfrm>
            <a:off x="3750732" y="2672081"/>
            <a:ext cx="1598085" cy="247119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 smtClean="0"/>
              <a:t>:false</a:t>
            </a:r>
            <a:endParaRPr lang="en-GB" dirty="0"/>
          </a:p>
        </p:txBody>
      </p:sp>
      <p:sp>
        <p:nvSpPr>
          <p:cNvPr id="99" name="Rectangle 98"/>
          <p:cNvSpPr/>
          <p:nvPr/>
        </p:nvSpPr>
        <p:spPr>
          <a:xfrm>
            <a:off x="3750732" y="2435662"/>
            <a:ext cx="1598085" cy="247119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 smtClean="0"/>
              <a:t>DIV #x, 2, #y</a:t>
            </a:r>
            <a:endParaRPr lang="en-GB" dirty="0"/>
          </a:p>
        </p:txBody>
      </p:sp>
      <p:sp>
        <p:nvSpPr>
          <p:cNvPr id="11" name="Rectangle 10"/>
          <p:cNvSpPr/>
          <p:nvPr/>
        </p:nvSpPr>
        <p:spPr>
          <a:xfrm>
            <a:off x="3390898" y="1956869"/>
            <a:ext cx="1957919" cy="2471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 smtClean="0"/>
              <a:t>10</a:t>
            </a:r>
            <a:endParaRPr lang="en-GB" dirty="0"/>
          </a:p>
        </p:txBody>
      </p:sp>
      <p:sp>
        <p:nvSpPr>
          <p:cNvPr id="100" name="Rectangle 99"/>
          <p:cNvSpPr/>
          <p:nvPr/>
        </p:nvSpPr>
        <p:spPr>
          <a:xfrm>
            <a:off x="3750732" y="2198651"/>
            <a:ext cx="1598085" cy="247119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 smtClean="0"/>
              <a:t>STORE #y, a</a:t>
            </a:r>
            <a:endParaRPr lang="en-GB" dirty="0"/>
          </a:p>
        </p:txBody>
      </p:sp>
      <p:sp>
        <p:nvSpPr>
          <p:cNvPr id="101" name="Rectangle 100"/>
          <p:cNvSpPr/>
          <p:nvPr/>
        </p:nvSpPr>
        <p:spPr>
          <a:xfrm>
            <a:off x="3750732" y="1699186"/>
            <a:ext cx="1598085" cy="247119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 smtClean="0"/>
              <a:t>:end</a:t>
            </a:r>
            <a:endParaRPr lang="en-GB" dirty="0"/>
          </a:p>
        </p:txBody>
      </p:sp>
      <p:sp>
        <p:nvSpPr>
          <p:cNvPr id="102" name="Rectangle 101"/>
          <p:cNvSpPr/>
          <p:nvPr/>
        </p:nvSpPr>
        <p:spPr>
          <a:xfrm>
            <a:off x="3750732" y="1945211"/>
            <a:ext cx="1598085" cy="247119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 smtClean="0"/>
              <a:t>J :end</a:t>
            </a:r>
            <a:endParaRPr lang="en-GB" dirty="0"/>
          </a:p>
        </p:txBody>
      </p:sp>
      <p:sp>
        <p:nvSpPr>
          <p:cNvPr id="105" name="Rectangle 104"/>
          <p:cNvSpPr/>
          <p:nvPr/>
        </p:nvSpPr>
        <p:spPr>
          <a:xfrm>
            <a:off x="4290491" y="980427"/>
            <a:ext cx="1049865" cy="247119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dirty="0" smtClean="0"/>
              <a:t>6</a:t>
            </a:r>
            <a:endParaRPr lang="en-GB" dirty="0"/>
          </a:p>
        </p:txBody>
      </p:sp>
      <p:sp>
        <p:nvSpPr>
          <p:cNvPr id="106" name="Rectangle 105"/>
          <p:cNvSpPr/>
          <p:nvPr/>
        </p:nvSpPr>
        <p:spPr>
          <a:xfrm>
            <a:off x="7255933" y="5270998"/>
            <a:ext cx="772582" cy="247118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TRUE</a:t>
            </a:r>
            <a:endParaRPr lang="en-GB" dirty="0"/>
          </a:p>
        </p:txBody>
      </p:sp>
      <p:sp>
        <p:nvSpPr>
          <p:cNvPr id="107" name="TextBox 106"/>
          <p:cNvSpPr txBox="1"/>
          <p:nvPr/>
        </p:nvSpPr>
        <p:spPr>
          <a:xfrm>
            <a:off x="6005272" y="897105"/>
            <a:ext cx="308449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CMP – Compare equal</a:t>
            </a:r>
          </a:p>
          <a:p>
            <a:r>
              <a:rPr lang="en-GB" sz="2400" dirty="0" smtClean="0"/>
              <a:t>J – Jump</a:t>
            </a:r>
          </a:p>
          <a:p>
            <a:r>
              <a:rPr lang="en-GB" sz="2400" dirty="0" smtClean="0"/>
              <a:t>JE – Jump if equal</a:t>
            </a:r>
          </a:p>
          <a:p>
            <a:r>
              <a:rPr lang="en-GB" sz="2400" dirty="0" smtClean="0"/>
              <a:t>JNE – Jump if not equal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896489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1" grpId="0" animBg="1"/>
      <p:bldP spid="31" grpId="1" animBg="1"/>
      <p:bldP spid="32" grpId="0" animBg="1"/>
      <p:bldP spid="32" grpId="1" animBg="1"/>
      <p:bldP spid="33" grpId="0" animBg="1"/>
      <p:bldP spid="33" grpId="1" animBg="1"/>
      <p:bldP spid="34" grpId="0" animBg="1"/>
      <p:bldP spid="34" grpId="1" animBg="1"/>
      <p:bldP spid="35" grpId="0" animBg="1"/>
      <p:bldP spid="35" grpId="1" animBg="1"/>
      <p:bldP spid="36" grpId="0" animBg="1"/>
      <p:bldP spid="36" grpId="1" animBg="1"/>
      <p:bldP spid="37" grpId="0"/>
      <p:bldP spid="43" grpId="0" animBg="1"/>
      <p:bldP spid="45" grpId="0"/>
      <p:bldP spid="46" grpId="0" animBg="1"/>
      <p:bldP spid="67" grpId="0" animBg="1"/>
      <p:bldP spid="67" grpId="1" animBg="1"/>
      <p:bldP spid="68" grpId="0" animBg="1"/>
      <p:bldP spid="68" grpId="1" animBg="1"/>
      <p:bldP spid="69" grpId="0" animBg="1"/>
      <p:bldP spid="69" grpId="1" animBg="1"/>
      <p:bldP spid="70" grpId="0" animBg="1"/>
      <p:bldP spid="78" grpId="0" animBg="1"/>
      <p:bldP spid="82" grpId="0"/>
      <p:bldP spid="83" grpId="0" animBg="1"/>
      <p:bldP spid="83" grpId="1" animBg="1"/>
      <p:bldP spid="84" grpId="0" animBg="1"/>
      <p:bldP spid="84" grpId="1" animBg="1"/>
      <p:bldP spid="85" grpId="0" animBg="1"/>
      <p:bldP spid="85" grpId="1" animBg="1"/>
      <p:bldP spid="86" grpId="0" animBg="1"/>
      <p:bldP spid="86" grpId="1" animBg="1"/>
      <p:bldP spid="87" grpId="0" animBg="1"/>
      <p:bldP spid="87" grpId="1" animBg="1"/>
      <p:bldP spid="88" grpId="0" animBg="1"/>
      <p:bldP spid="88" grpId="1" animBg="1"/>
      <p:bldP spid="89" grpId="0" animBg="1"/>
      <p:bldP spid="89" grpId="1" animBg="1"/>
      <p:bldP spid="90" grpId="0" animBg="1"/>
      <p:bldP spid="90" grpId="1" animBg="1"/>
      <p:bldP spid="73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92" grpId="0" animBg="1"/>
      <p:bldP spid="93" grpId="0" animBg="1"/>
      <p:bldP spid="94" grpId="0" animBg="1"/>
      <p:bldP spid="91" grpId="0" animBg="1"/>
      <p:bldP spid="91" grpId="1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98" grpId="0" animBg="1"/>
      <p:bldP spid="99" grpId="0" animBg="1"/>
      <p:bldP spid="11" grpId="0" animBg="1"/>
      <p:bldP spid="100" grpId="0" animBg="1"/>
      <p:bldP spid="101" grpId="0" animBg="1"/>
      <p:bldP spid="102" grpId="0" animBg="1"/>
      <p:bldP spid="105" grpId="0" animBg="1"/>
      <p:bldP spid="106" grpId="0" animBg="1"/>
      <p:bldP spid="10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IF Statement III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Week 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CIS2152 - Control Structures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A4BAC-8568-4E13-AB67-F7AE1857D29C}" type="slidenum">
              <a:rPr lang="en-GB" smtClean="0"/>
              <a:pPr/>
              <a:t>7</a:t>
            </a:fld>
            <a:endParaRPr lang="en-GB" dirty="0" smtClean="0"/>
          </a:p>
        </p:txBody>
      </p:sp>
      <p:sp>
        <p:nvSpPr>
          <p:cNvPr id="7" name="Rectangle 6"/>
          <p:cNvSpPr/>
          <p:nvPr/>
        </p:nvSpPr>
        <p:spPr>
          <a:xfrm>
            <a:off x="370875" y="1879711"/>
            <a:ext cx="3532258" cy="2827756"/>
          </a:xfrm>
          <a:prstGeom prst="rect">
            <a:avLst/>
          </a:prstGeom>
          <a:solidFill>
            <a:schemeClr val="bg1">
              <a:lumMod val="90000"/>
            </a:schemeClr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550373" y="2353987"/>
            <a:ext cx="3256020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 (a == b) {</a:t>
            </a:r>
          </a:p>
          <a:p>
            <a:r>
              <a:rPr lang="en-GB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GB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 = a * b;</a:t>
            </a:r>
          </a:p>
          <a:p>
            <a:r>
              <a:rPr lang="en-GB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else {</a:t>
            </a:r>
          </a:p>
          <a:p>
            <a:r>
              <a:rPr lang="en-GB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GB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 = a / b;</a:t>
            </a:r>
          </a:p>
          <a:p>
            <a:r>
              <a:rPr lang="en-GB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79401" y="1967840"/>
            <a:ext cx="1007712" cy="338554"/>
          </a:xfrm>
          <a:prstGeom prst="rect">
            <a:avLst/>
          </a:prstGeom>
          <a:solidFill>
            <a:srgbClr val="000070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GB" sz="1600" dirty="0" smtClean="0">
                <a:solidFill>
                  <a:schemeClr val="bg1"/>
                </a:solidFill>
              </a:rPr>
              <a:t>JavaScript</a:t>
            </a:r>
            <a:endParaRPr lang="en-GB" sz="1600" dirty="0">
              <a:solidFill>
                <a:schemeClr val="bg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696731" y="1879711"/>
            <a:ext cx="4057453" cy="2827756"/>
          </a:xfrm>
          <a:prstGeom prst="rect">
            <a:avLst/>
          </a:prstGeom>
          <a:solidFill>
            <a:schemeClr val="bg1">
              <a:lumMod val="90000"/>
            </a:schemeClr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Box 10"/>
          <p:cNvSpPr txBox="1"/>
          <p:nvPr/>
        </p:nvSpPr>
        <p:spPr>
          <a:xfrm>
            <a:off x="4591507" y="1964464"/>
            <a:ext cx="524503" cy="338554"/>
          </a:xfrm>
          <a:prstGeom prst="rect">
            <a:avLst/>
          </a:prstGeom>
          <a:solidFill>
            <a:srgbClr val="007070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GB" sz="1600" dirty="0" smtClean="0">
                <a:solidFill>
                  <a:schemeClr val="bg1"/>
                </a:solidFill>
              </a:rPr>
              <a:t>PHP</a:t>
            </a:r>
            <a:endParaRPr lang="en-GB" sz="1600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853758" y="2358034"/>
            <a:ext cx="3900427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 ($a == $b) {</a:t>
            </a:r>
          </a:p>
          <a:p>
            <a:r>
              <a:rPr lang="en-GB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GB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$c = $a * $b;</a:t>
            </a:r>
          </a:p>
          <a:p>
            <a:r>
              <a:rPr lang="en-GB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else {</a:t>
            </a:r>
          </a:p>
          <a:p>
            <a:r>
              <a:rPr lang="en-GB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GB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$c = $a / $b;</a:t>
            </a:r>
          </a:p>
          <a:p>
            <a:r>
              <a:rPr lang="en-GB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808384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Loops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Week 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CIS2152 - Control Structures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A4BAC-8568-4E13-AB67-F7AE1857D29C}" type="slidenum">
              <a:rPr lang="en-GB" smtClean="0"/>
              <a:pPr/>
              <a:t>8</a:t>
            </a:fld>
            <a:endParaRPr lang="en-GB" dirty="0" smtClean="0"/>
          </a:p>
        </p:txBody>
      </p:sp>
      <p:sp>
        <p:nvSpPr>
          <p:cNvPr id="7" name="Rectangle 6"/>
          <p:cNvSpPr/>
          <p:nvPr/>
        </p:nvSpPr>
        <p:spPr>
          <a:xfrm>
            <a:off x="4480983" y="1491937"/>
            <a:ext cx="1346200" cy="4132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Command</a:t>
            </a:r>
          </a:p>
        </p:txBody>
      </p:sp>
      <p:cxnSp>
        <p:nvCxnSpPr>
          <p:cNvPr id="8" name="Straight Arrow Connector 7"/>
          <p:cNvCxnSpPr>
            <a:stCxn id="7" idx="2"/>
            <a:endCxn id="9" idx="0"/>
          </p:cNvCxnSpPr>
          <p:nvPr/>
        </p:nvCxnSpPr>
        <p:spPr>
          <a:xfrm>
            <a:off x="5154083" y="1905178"/>
            <a:ext cx="0" cy="329831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4480983" y="2235009"/>
            <a:ext cx="1346200" cy="4132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Command</a:t>
            </a:r>
          </a:p>
        </p:txBody>
      </p:sp>
      <p:sp>
        <p:nvSpPr>
          <p:cNvPr id="10" name="Rectangle 9"/>
          <p:cNvSpPr/>
          <p:nvPr/>
        </p:nvSpPr>
        <p:spPr>
          <a:xfrm>
            <a:off x="4480983" y="2978081"/>
            <a:ext cx="1346200" cy="4132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Loop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481917" y="3715618"/>
            <a:ext cx="1346200" cy="4132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Command</a:t>
            </a:r>
          </a:p>
        </p:txBody>
      </p:sp>
      <p:sp>
        <p:nvSpPr>
          <p:cNvPr id="13" name="Rectangle 12"/>
          <p:cNvSpPr/>
          <p:nvPr/>
        </p:nvSpPr>
        <p:spPr>
          <a:xfrm>
            <a:off x="3481917" y="4465730"/>
            <a:ext cx="1346200" cy="4132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Command</a:t>
            </a:r>
          </a:p>
        </p:txBody>
      </p:sp>
      <p:sp>
        <p:nvSpPr>
          <p:cNvPr id="15" name="Rectangle 14"/>
          <p:cNvSpPr/>
          <p:nvPr/>
        </p:nvSpPr>
        <p:spPr>
          <a:xfrm>
            <a:off x="4480983" y="5231509"/>
            <a:ext cx="1346200" cy="4132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Command</a:t>
            </a:r>
          </a:p>
        </p:txBody>
      </p:sp>
      <p:cxnSp>
        <p:nvCxnSpPr>
          <p:cNvPr id="16" name="Straight Arrow Connector 15"/>
          <p:cNvCxnSpPr>
            <a:stCxn id="9" idx="2"/>
            <a:endCxn id="10" idx="0"/>
          </p:cNvCxnSpPr>
          <p:nvPr/>
        </p:nvCxnSpPr>
        <p:spPr>
          <a:xfrm>
            <a:off x="5154083" y="2648250"/>
            <a:ext cx="0" cy="329831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0" idx="2"/>
            <a:endCxn id="11" idx="0"/>
          </p:cNvCxnSpPr>
          <p:nvPr/>
        </p:nvCxnSpPr>
        <p:spPr>
          <a:xfrm flipH="1">
            <a:off x="4155017" y="3391322"/>
            <a:ext cx="999066" cy="324296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11" idx="2"/>
            <a:endCxn id="13" idx="0"/>
          </p:cNvCxnSpPr>
          <p:nvPr/>
        </p:nvCxnSpPr>
        <p:spPr>
          <a:xfrm>
            <a:off x="4155017" y="4128859"/>
            <a:ext cx="0" cy="336871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133350" y="1078111"/>
            <a:ext cx="38481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Sometimes it is necessary to execute the same code multiple times</a:t>
            </a:r>
            <a:endParaRPr lang="en-GB" sz="2800" dirty="0"/>
          </a:p>
        </p:txBody>
      </p:sp>
      <p:sp>
        <p:nvSpPr>
          <p:cNvPr id="24" name="TextBox 23"/>
          <p:cNvSpPr txBox="1"/>
          <p:nvPr/>
        </p:nvSpPr>
        <p:spPr>
          <a:xfrm>
            <a:off x="6229351" y="2257716"/>
            <a:ext cx="26352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Execution flow splits at the loop</a:t>
            </a:r>
            <a:endParaRPr lang="en-GB" sz="2800" dirty="0"/>
          </a:p>
        </p:txBody>
      </p:sp>
      <p:cxnSp>
        <p:nvCxnSpPr>
          <p:cNvPr id="26" name="Straight Arrow Connector 25"/>
          <p:cNvCxnSpPr>
            <a:stCxn id="24" idx="1"/>
          </p:cNvCxnSpPr>
          <p:nvPr/>
        </p:nvCxnSpPr>
        <p:spPr>
          <a:xfrm flipH="1">
            <a:off x="5944657" y="2734770"/>
            <a:ext cx="284694" cy="24331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640731" y="4204120"/>
            <a:ext cx="17139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/>
              <a:t>Loop body</a:t>
            </a:r>
            <a:endParaRPr lang="en-GB" sz="2800" dirty="0"/>
          </a:p>
        </p:txBody>
      </p:sp>
      <p:cxnSp>
        <p:nvCxnSpPr>
          <p:cNvPr id="30" name="Straight Arrow Connector 29"/>
          <p:cNvCxnSpPr>
            <a:stCxn id="29" idx="3"/>
          </p:cNvCxnSpPr>
          <p:nvPr/>
        </p:nvCxnSpPr>
        <p:spPr>
          <a:xfrm flipV="1">
            <a:off x="2354662" y="4297294"/>
            <a:ext cx="955805" cy="16843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10" idx="2"/>
            <a:endCxn id="15" idx="0"/>
          </p:cNvCxnSpPr>
          <p:nvPr/>
        </p:nvCxnSpPr>
        <p:spPr>
          <a:xfrm>
            <a:off x="5154083" y="3391322"/>
            <a:ext cx="0" cy="1840187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Elbow Connector 38"/>
          <p:cNvCxnSpPr>
            <a:stCxn id="13" idx="1"/>
            <a:endCxn id="10" idx="1"/>
          </p:cNvCxnSpPr>
          <p:nvPr/>
        </p:nvCxnSpPr>
        <p:spPr>
          <a:xfrm rot="10800000" flipH="1">
            <a:off x="3481917" y="3184703"/>
            <a:ext cx="999066" cy="1487649"/>
          </a:xfrm>
          <a:prstGeom prst="bentConnector3">
            <a:avLst>
              <a:gd name="adj1" fmla="val -56779"/>
            </a:avLst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2543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Loop II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Week 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CIS2152 - Control Structures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A4BAC-8568-4E13-AB67-F7AE1857D29C}" type="slidenum">
              <a:rPr lang="en-GB" smtClean="0"/>
              <a:pPr/>
              <a:t>9</a:t>
            </a:fld>
            <a:endParaRPr lang="en-GB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3522451" y="2701837"/>
            <a:ext cx="261620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541338"/>
            <a:r>
              <a:rPr lang="en-GB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 = 2</a:t>
            </a:r>
          </a:p>
          <a:p>
            <a:pPr defTabSz="541338"/>
            <a:r>
              <a:rPr lang="en-GB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loop (a &gt; 0) {</a:t>
            </a:r>
          </a:p>
          <a:p>
            <a:pPr defTabSz="541338"/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GB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 = a - 1</a:t>
            </a:r>
          </a:p>
          <a:p>
            <a:pPr defTabSz="541338"/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GB" sz="20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98818" y="2078426"/>
            <a:ext cx="201927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/>
              <a:t>Loop control</a:t>
            </a:r>
            <a:endParaRPr lang="en-GB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577379" y="3632189"/>
            <a:ext cx="17139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/>
              <a:t>Loop body</a:t>
            </a:r>
            <a:endParaRPr lang="en-GB" sz="2800" dirty="0"/>
          </a:p>
        </p:txBody>
      </p:sp>
      <p:cxnSp>
        <p:nvCxnSpPr>
          <p:cNvPr id="12" name="Straight Arrow Connector 11"/>
          <p:cNvCxnSpPr>
            <a:stCxn id="8" idx="3"/>
          </p:cNvCxnSpPr>
          <p:nvPr/>
        </p:nvCxnSpPr>
        <p:spPr>
          <a:xfrm>
            <a:off x="2718089" y="2340036"/>
            <a:ext cx="804362" cy="77569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9" idx="3"/>
          </p:cNvCxnSpPr>
          <p:nvPr/>
        </p:nvCxnSpPr>
        <p:spPr>
          <a:xfrm flipV="1">
            <a:off x="2291310" y="3511373"/>
            <a:ext cx="1451274" cy="38242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27257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dgeHill">
  <a:themeElements>
    <a:clrScheme name="Edge Hill">
      <a:dk1>
        <a:srgbClr val="202020"/>
      </a:dk1>
      <a:lt1>
        <a:srgbClr val="F9F9F9"/>
      </a:lt1>
      <a:dk2>
        <a:srgbClr val="202020"/>
      </a:dk2>
      <a:lt2>
        <a:srgbClr val="F9F9F9"/>
      </a:lt2>
      <a:accent1>
        <a:srgbClr val="7030A0"/>
      </a:accent1>
      <a:accent2>
        <a:srgbClr val="00844B"/>
      </a:accent2>
      <a:accent3>
        <a:srgbClr val="FFEC01"/>
      </a:accent3>
      <a:accent4>
        <a:srgbClr val="F9F9F9"/>
      </a:accent4>
      <a:accent5>
        <a:srgbClr val="44444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dgeHill" id="{4DB4440C-98E3-455B-AB83-911C18D21DA7}" vid="{1AD3BB8E-2770-4954-AAC8-DF8649C7F2A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EdgeHill</Template>
  <TotalTime>811</TotalTime>
  <Words>960</Words>
  <Application>Microsoft Office PowerPoint</Application>
  <PresentationFormat>On-screen Show (4:3)</PresentationFormat>
  <Paragraphs>429</Paragraphs>
  <Slides>16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Calibri</vt:lpstr>
      <vt:lpstr>Courier New</vt:lpstr>
      <vt:lpstr>Georgia</vt:lpstr>
      <vt:lpstr>Times New Roman</vt:lpstr>
      <vt:lpstr>EdgeHill</vt:lpstr>
      <vt:lpstr>Control Structures</vt:lpstr>
      <vt:lpstr>Computer Architecture</vt:lpstr>
      <vt:lpstr>Programs</vt:lpstr>
      <vt:lpstr>Switches</vt:lpstr>
      <vt:lpstr>IF Statement I</vt:lpstr>
      <vt:lpstr>IF Statement II</vt:lpstr>
      <vt:lpstr>IF Statement III</vt:lpstr>
      <vt:lpstr>Loops</vt:lpstr>
      <vt:lpstr>Loop II</vt:lpstr>
      <vt:lpstr>Loop III</vt:lpstr>
      <vt:lpstr>FOR Loop I</vt:lpstr>
      <vt:lpstr>FOR Loop II</vt:lpstr>
      <vt:lpstr>FOR Loop III</vt:lpstr>
      <vt:lpstr>WHILE Loop I</vt:lpstr>
      <vt:lpstr>WHILE Loop II</vt:lpstr>
      <vt:lpstr>WHILE Loop III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Web Scripting</dc:title>
  <dc:creator>Mark</dc:creator>
  <cp:lastModifiedBy>Mark Hall</cp:lastModifiedBy>
  <cp:revision>189</cp:revision>
  <cp:lastPrinted>2015-01-07T10:08:23Z</cp:lastPrinted>
  <dcterms:created xsi:type="dcterms:W3CDTF">2013-12-23T14:54:53Z</dcterms:created>
  <dcterms:modified xsi:type="dcterms:W3CDTF">2017-09-07T14:27:21Z</dcterms:modified>
</cp:coreProperties>
</file>