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4" r:id="rId4"/>
    <p:sldId id="293" r:id="rId5"/>
    <p:sldId id="291" r:id="rId6"/>
    <p:sldId id="295" r:id="rId7"/>
    <p:sldId id="296" r:id="rId8"/>
    <p:sldId id="299" r:id="rId9"/>
    <p:sldId id="300" r:id="rId10"/>
    <p:sldId id="301" r:id="rId11"/>
    <p:sldId id="302" r:id="rId12"/>
    <p:sldId id="298" r:id="rId13"/>
    <p:sldId id="297" r:id="rId14"/>
    <p:sldId id="303" r:id="rId15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0"/>
    <a:srgbClr val="007070"/>
    <a:srgbClr val="007000"/>
    <a:srgbClr val="FFD700"/>
    <a:srgbClr val="56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55DA-531F-44AA-922D-78DA7DE4BC90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6B297-686A-42F4-97BF-47F70C1EE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38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40A6E-0AF6-4BAB-B9DD-B5B38D3C88D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074D-4469-403F-90EF-098E7DED9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7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074D-4469-403F-90EF-098E7DED9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8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A1F7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"/>
            <a:ext cx="2768600" cy="691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03534" y="506495"/>
            <a:ext cx="1978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Georgia" panose="02040502050405020303" pitchFamily="18" charset="0"/>
              </a:rPr>
              <a:t>Department of Computing</a:t>
            </a:r>
            <a:endParaRPr lang="en-GB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5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1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800101"/>
          </a:xfrm>
          <a:prstGeom prst="rect">
            <a:avLst/>
          </a:prstGeom>
          <a:solidFill>
            <a:srgbClr val="221E1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1"/>
            <a:ext cx="8585200" cy="7874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963615"/>
            <a:ext cx="8585200" cy="5197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2874"/>
            <a:ext cx="30861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  <a:solidFill>
            <a:srgbClr val="6A1F74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2A4BAC-8568-4E13-AB67-F7AE1857D29C}" type="slidenum">
              <a:rPr lang="en-GB" smtClean="0"/>
              <a:pPr/>
              <a:t>‹#›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6550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5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67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6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0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8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Week 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CIS2152 - Functions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4BAC-8568-4E13-AB67-F7AE1857D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ll@edgehill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CIS2152 </a:t>
            </a:r>
            <a:r>
              <a:rPr lang="en-GB" dirty="0" smtClean="0"/>
              <a:t>Fundamentals of Web Coding</a:t>
            </a:r>
            <a:endParaRPr lang="en-GB" dirty="0"/>
          </a:p>
          <a:p>
            <a:r>
              <a:rPr lang="en-GB" dirty="0"/>
              <a:t>Dr Mark M Hall</a:t>
            </a:r>
          </a:p>
          <a:p>
            <a:r>
              <a:rPr lang="en-GB" dirty="0">
                <a:hlinkClick r:id="rId3"/>
              </a:rPr>
              <a:t>Mark.Hall@edgehill.ac.uk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as Parameters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10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9401" y="1903849"/>
            <a:ext cx="8455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log(op, 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print(op + '(' + a + ', ' + b + ')')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op(a, b);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add(a,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+ b;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log(add, 1, 2);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9545" y="834959"/>
            <a:ext cx="4548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Generic function does its own stuff and then calls the specific function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47703" y="2299064"/>
            <a:ext cx="847996" cy="600891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66258" y="2299063"/>
            <a:ext cx="862692" cy="600892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95949" y="3931519"/>
            <a:ext cx="4548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Specific function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00303" y="5137902"/>
            <a:ext cx="3781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Pass the specific function as a parameter</a:t>
            </a:r>
            <a:endParaRPr lang="en-GB" sz="2800" dirty="0"/>
          </a:p>
        </p:txBody>
      </p:sp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3695699" y="4193129"/>
            <a:ext cx="900250" cy="297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</p:cNvCxnSpPr>
          <p:nvPr/>
        </p:nvCxnSpPr>
        <p:spPr>
          <a:xfrm flipH="1">
            <a:off x="3622766" y="1527457"/>
            <a:ext cx="906779" cy="440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1"/>
          </p:cNvCxnSpPr>
          <p:nvPr/>
        </p:nvCxnSpPr>
        <p:spPr>
          <a:xfrm flipH="1">
            <a:off x="2847702" y="5614956"/>
            <a:ext cx="1752601" cy="245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398815" y="2303417"/>
            <a:ext cx="1039585" cy="596538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913" y="921005"/>
            <a:ext cx="3119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“Decorator” pattern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1165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as Parameters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11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9401" y="1237643"/>
            <a:ext cx="8455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log(op, 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print(op + '(' + a + ', ' + b + ')')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op(a, b);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add(a,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+ b;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log(add, 1, 2);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40229" y="3831771"/>
            <a:ext cx="635725" cy="132370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445623" y="1641428"/>
            <a:ext cx="73296" cy="351404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194560" y="1641428"/>
            <a:ext cx="182153" cy="351404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838994" y="1641427"/>
            <a:ext cx="189956" cy="351404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7578" y="1641428"/>
            <a:ext cx="1079135" cy="59667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34329" y="1641427"/>
            <a:ext cx="894621" cy="59667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33767" y="1641427"/>
            <a:ext cx="941250" cy="59667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310278" y="2560182"/>
            <a:ext cx="1718672" cy="94937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981200" y="2560182"/>
            <a:ext cx="1693817" cy="90360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92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as Parameters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12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86267" y="1019008"/>
            <a:ext cx="73405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response(data) 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do stuff …</a:t>
            </a:r>
          </a:p>
          <a:p>
            <a:pPr defTabSz="539750"/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request_data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(response)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do more stuff 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0557" y="3840727"/>
            <a:ext cx="3896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Request an external library to load some data, while we do other stuff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69114" y="1633425"/>
            <a:ext cx="3940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Response function is called with the data when it becomes available</a:t>
            </a:r>
            <a:endParaRPr lang="en-GB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503057" y="1474410"/>
            <a:ext cx="566058" cy="766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447834" y="3598554"/>
            <a:ext cx="2329543" cy="9121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5240191"/>
            <a:ext cx="2851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“</a:t>
            </a:r>
            <a:r>
              <a:rPr lang="en-GB" sz="2800" dirty="0" err="1" smtClean="0"/>
              <a:t>Callback</a:t>
            </a:r>
            <a:r>
              <a:rPr lang="en-GB" sz="2800" dirty="0" smtClean="0"/>
              <a:t>” pattern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68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Lambda Functions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13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1667" y="2026541"/>
            <a:ext cx="7340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do stuff …</a:t>
            </a:r>
          </a:p>
          <a:p>
            <a:pPr defTabSz="539750"/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request_data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(function(data) {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print(data)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do more stuff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3831" y="1134533"/>
            <a:ext cx="4100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Anonymous (lambda) function is defined in-line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306630" y="4499138"/>
            <a:ext cx="4287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Used with functions as parameters where the function will not be re-used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783667" y="2026541"/>
            <a:ext cx="812800" cy="4626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as Parameters IV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14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1176978"/>
            <a:ext cx="7882248" cy="229015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651254"/>
            <a:ext cx="74879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fetch_page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('URL', function(data)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console.log(data);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26510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75" y="3619844"/>
            <a:ext cx="7882248" cy="229420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9651" y="37045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902" y="4098167"/>
            <a:ext cx="77027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fetch_page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('URL', function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($data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($data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9298" y="2357120"/>
            <a:ext cx="3819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Loops allow the same code to be run repeatedly in one place in the program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21851" y="2357120"/>
            <a:ext cx="35605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Functions allow the same code to be run repeatedly from many places in the program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528111" y="1501430"/>
            <a:ext cx="1058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Loops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26332" y="1501430"/>
            <a:ext cx="1600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Functions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9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22034" y="2486644"/>
            <a:ext cx="45254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2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401" y="1159969"/>
            <a:ext cx="3039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Name used to refer to the function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08600" y="1127205"/>
            <a:ext cx="322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Parameters to pass data to the function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131812"/>
            <a:ext cx="2345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Function body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6835" y="4328392"/>
            <a:ext cx="3039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Return to pass data out of the function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081874"/>
            <a:ext cx="4123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Call the function to include it into the program</a:t>
            </a:r>
            <a:endParaRPr lang="en-GB" sz="2800" dirty="0"/>
          </a:p>
        </p:txBody>
      </p:sp>
      <p:cxnSp>
        <p:nvCxnSpPr>
          <p:cNvPr id="14" name="Straight Arrow Connector 13"/>
          <p:cNvCxnSpPr>
            <a:stCxn id="8" idx="3"/>
          </p:cNvCxnSpPr>
          <p:nvPr/>
        </p:nvCxnSpPr>
        <p:spPr>
          <a:xfrm>
            <a:off x="3318933" y="1637023"/>
            <a:ext cx="1363134" cy="911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 flipH="1">
            <a:off x="6341533" y="2081312"/>
            <a:ext cx="579967" cy="5010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</p:cNvCxnSpPr>
          <p:nvPr/>
        </p:nvCxnSpPr>
        <p:spPr>
          <a:xfrm flipH="1" flipV="1">
            <a:off x="4868334" y="3431954"/>
            <a:ext cx="2218267" cy="896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</p:cNvCxnSpPr>
          <p:nvPr/>
        </p:nvCxnSpPr>
        <p:spPr>
          <a:xfrm flipV="1">
            <a:off x="2345266" y="3149607"/>
            <a:ext cx="812800" cy="243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0"/>
          </p:cNvCxnSpPr>
          <p:nvPr/>
        </p:nvCxnSpPr>
        <p:spPr>
          <a:xfrm flipV="1">
            <a:off x="2061634" y="4680562"/>
            <a:ext cx="842434" cy="401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0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84554" y="9879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384554" y="122658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384554" y="147370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84554" y="171235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384554" y="195947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84554" y="219812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384554" y="244524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84554" y="268389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384553" y="293101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384553" y="316966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384553" y="341678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384553" y="365543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384553" y="390255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384553" y="414120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384553" y="438832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3384553" y="462697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3384554" y="487409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384554" y="511274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3384554" y="535986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384554" y="5598519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3384554" y="5845637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487585" y="3276090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755218" y="3519037"/>
            <a:ext cx="306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Instruction Counter</a:t>
            </a:r>
            <a:endParaRPr lang="en-GB" sz="2800" dirty="0"/>
          </a:p>
        </p:txBody>
      </p:sp>
      <p:sp>
        <p:nvSpPr>
          <p:cNvPr id="39" name="Rectangle 38"/>
          <p:cNvSpPr/>
          <p:nvPr/>
        </p:nvSpPr>
        <p:spPr>
          <a:xfrm>
            <a:off x="6487587" y="4560241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6487587" y="4917461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RET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6487587" y="5270997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RSL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6140454" y="5569536"/>
            <a:ext cx="223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CPU Registers</a:t>
            </a:r>
            <a:endParaRPr lang="en-GB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198968" y="2263073"/>
            <a:ext cx="26162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560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double(a) {</a:t>
            </a:r>
          </a:p>
          <a:p>
            <a:pPr defTabSz="355600"/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2</a:t>
            </a:r>
          </a:p>
          <a:p>
            <a:pPr defTabSz="35560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355600"/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355600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355600"/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35560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4;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35560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double(b);</a:t>
            </a:r>
          </a:p>
          <a:p>
            <a:pPr defTabSz="355600"/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double(b);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384551" y="987294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3384551" y="1225946"/>
            <a:ext cx="1964268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4298953" y="1216719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78" name="Rectangle 77"/>
          <p:cNvSpPr/>
          <p:nvPr/>
        </p:nvSpPr>
        <p:spPr>
          <a:xfrm>
            <a:off x="4298953" y="980675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>
            <a:off x="4688417" y="1217982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688417" y="981938"/>
            <a:ext cx="1049865" cy="247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GB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3073402" y="3282581"/>
            <a:ext cx="4946640" cy="2775442"/>
            <a:chOff x="3073402" y="3282581"/>
            <a:chExt cx="4946640" cy="2775442"/>
          </a:xfrm>
        </p:grpSpPr>
        <p:sp>
          <p:nvSpPr>
            <p:cNvPr id="69" name="Rectangle 68"/>
            <p:cNvSpPr/>
            <p:nvPr/>
          </p:nvSpPr>
          <p:spPr>
            <a:xfrm>
              <a:off x="6479108" y="3282581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83" name="Right Arrow 82"/>
            <p:cNvSpPr/>
            <p:nvPr/>
          </p:nvSpPr>
          <p:spPr>
            <a:xfrm>
              <a:off x="3073402" y="5880366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081869" y="3285645"/>
            <a:ext cx="4938173" cy="2518509"/>
            <a:chOff x="3081869" y="3285645"/>
            <a:chExt cx="4938173" cy="2518509"/>
          </a:xfrm>
        </p:grpSpPr>
        <p:sp>
          <p:nvSpPr>
            <p:cNvPr id="68" name="Rectangle 67"/>
            <p:cNvSpPr/>
            <p:nvPr/>
          </p:nvSpPr>
          <p:spPr>
            <a:xfrm>
              <a:off x="6479108" y="328564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84" name="Right Arrow 83"/>
            <p:cNvSpPr/>
            <p:nvPr/>
          </p:nvSpPr>
          <p:spPr>
            <a:xfrm>
              <a:off x="3081869" y="5626497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081869" y="3287514"/>
            <a:ext cx="4938173" cy="2262775"/>
            <a:chOff x="3081869" y="3287514"/>
            <a:chExt cx="4938173" cy="2262775"/>
          </a:xfrm>
        </p:grpSpPr>
        <p:sp>
          <p:nvSpPr>
            <p:cNvPr id="67" name="Rectangle 66"/>
            <p:cNvSpPr/>
            <p:nvPr/>
          </p:nvSpPr>
          <p:spPr>
            <a:xfrm>
              <a:off x="6479108" y="3287514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85" name="Right Arrow 84"/>
            <p:cNvSpPr/>
            <p:nvPr/>
          </p:nvSpPr>
          <p:spPr>
            <a:xfrm>
              <a:off x="3081869" y="5372632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81869" y="3276088"/>
            <a:ext cx="4938173" cy="2037268"/>
            <a:chOff x="3081869" y="3276088"/>
            <a:chExt cx="4938173" cy="2037268"/>
          </a:xfrm>
        </p:grpSpPr>
        <p:sp>
          <p:nvSpPr>
            <p:cNvPr id="36" name="Rectangle 35"/>
            <p:cNvSpPr/>
            <p:nvPr/>
          </p:nvSpPr>
          <p:spPr>
            <a:xfrm>
              <a:off x="6479108" y="3276088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3081869" y="5135699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073402" y="3280957"/>
            <a:ext cx="4946640" cy="1803441"/>
            <a:chOff x="3073402" y="3280957"/>
            <a:chExt cx="4946640" cy="1803441"/>
          </a:xfrm>
        </p:grpSpPr>
        <p:sp>
          <p:nvSpPr>
            <p:cNvPr id="35" name="Rectangle 34"/>
            <p:cNvSpPr/>
            <p:nvPr/>
          </p:nvSpPr>
          <p:spPr>
            <a:xfrm>
              <a:off x="6479108" y="3280957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4</a:t>
              </a:r>
              <a:endParaRPr lang="en-GB" dirty="0"/>
            </a:p>
          </p:txBody>
        </p:sp>
        <p:sp>
          <p:nvSpPr>
            <p:cNvPr id="87" name="Right Arrow 86"/>
            <p:cNvSpPr/>
            <p:nvPr/>
          </p:nvSpPr>
          <p:spPr>
            <a:xfrm>
              <a:off x="3073402" y="4906741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077635" y="2697532"/>
            <a:ext cx="4948765" cy="826462"/>
            <a:chOff x="3077635" y="2697532"/>
            <a:chExt cx="4948765" cy="826462"/>
          </a:xfrm>
        </p:grpSpPr>
        <p:sp>
          <p:nvSpPr>
            <p:cNvPr id="33" name="Rectangle 32"/>
            <p:cNvSpPr/>
            <p:nvPr/>
          </p:nvSpPr>
          <p:spPr>
            <a:xfrm>
              <a:off x="6485466" y="327687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d</a:t>
              </a:r>
              <a:endParaRPr lang="en-GB" dirty="0"/>
            </a:p>
          </p:txBody>
        </p:sp>
        <p:sp>
          <p:nvSpPr>
            <p:cNvPr id="88" name="Right Arrow 87"/>
            <p:cNvSpPr/>
            <p:nvPr/>
          </p:nvSpPr>
          <p:spPr>
            <a:xfrm>
              <a:off x="3077635" y="2697532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081869" y="2466571"/>
            <a:ext cx="4944531" cy="1056637"/>
            <a:chOff x="3081869" y="2466571"/>
            <a:chExt cx="4944531" cy="1056637"/>
          </a:xfrm>
        </p:grpSpPr>
        <p:sp>
          <p:nvSpPr>
            <p:cNvPr id="32" name="Rectangle 31"/>
            <p:cNvSpPr/>
            <p:nvPr/>
          </p:nvSpPr>
          <p:spPr>
            <a:xfrm>
              <a:off x="6485466" y="3276089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89" name="Right Arrow 88"/>
            <p:cNvSpPr/>
            <p:nvPr/>
          </p:nvSpPr>
          <p:spPr>
            <a:xfrm>
              <a:off x="3081869" y="2466571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075521" y="2222988"/>
            <a:ext cx="4936043" cy="1298687"/>
            <a:chOff x="3075521" y="2222988"/>
            <a:chExt cx="4936043" cy="1298687"/>
          </a:xfrm>
        </p:grpSpPr>
        <p:sp>
          <p:nvSpPr>
            <p:cNvPr id="31" name="Rectangle 30"/>
            <p:cNvSpPr/>
            <p:nvPr/>
          </p:nvSpPr>
          <p:spPr>
            <a:xfrm>
              <a:off x="6470630" y="3274556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f</a:t>
              </a:r>
              <a:endParaRPr lang="en-GB" dirty="0"/>
            </a:p>
          </p:txBody>
        </p:sp>
        <p:sp>
          <p:nvSpPr>
            <p:cNvPr id="90" name="Right Arrow 89"/>
            <p:cNvSpPr/>
            <p:nvPr/>
          </p:nvSpPr>
          <p:spPr>
            <a:xfrm>
              <a:off x="3075521" y="2222988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73402" y="2951397"/>
            <a:ext cx="4952998" cy="578592"/>
            <a:chOff x="3073402" y="2951397"/>
            <a:chExt cx="4952998" cy="578592"/>
          </a:xfrm>
        </p:grpSpPr>
        <p:sp>
          <p:nvSpPr>
            <p:cNvPr id="34" name="Rectangle 33"/>
            <p:cNvSpPr/>
            <p:nvPr/>
          </p:nvSpPr>
          <p:spPr>
            <a:xfrm>
              <a:off x="6485466" y="3282870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94" name="Right Arrow 93"/>
            <p:cNvSpPr/>
            <p:nvPr/>
          </p:nvSpPr>
          <p:spPr>
            <a:xfrm>
              <a:off x="3073402" y="2951397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081869" y="1976338"/>
            <a:ext cx="4929695" cy="1553270"/>
            <a:chOff x="3081869" y="1976338"/>
            <a:chExt cx="4929695" cy="1553270"/>
          </a:xfrm>
        </p:grpSpPr>
        <p:sp>
          <p:nvSpPr>
            <p:cNvPr id="91" name="Right Arrow 90"/>
            <p:cNvSpPr/>
            <p:nvPr/>
          </p:nvSpPr>
          <p:spPr>
            <a:xfrm>
              <a:off x="3081869" y="1976338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470630" y="3282489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10</a:t>
              </a:r>
              <a:endParaRPr lang="en-GB" dirty="0"/>
            </a:p>
          </p:txBody>
        </p:sp>
      </p:grpSp>
      <p:sp>
        <p:nvSpPr>
          <p:cNvPr id="107" name="Left Brace 106"/>
          <p:cNvSpPr/>
          <p:nvPr/>
        </p:nvSpPr>
        <p:spPr>
          <a:xfrm>
            <a:off x="2662770" y="1950097"/>
            <a:ext cx="213781" cy="1178957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Left Brace 108"/>
          <p:cNvSpPr/>
          <p:nvPr/>
        </p:nvSpPr>
        <p:spPr>
          <a:xfrm>
            <a:off x="2662770" y="3916544"/>
            <a:ext cx="213781" cy="906133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6487585" y="4203159"/>
            <a:ext cx="1540934" cy="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7086600" y="4563787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7086600" y="4199215"/>
            <a:ext cx="941919" cy="2546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2" name="Rectangle 111"/>
          <p:cNvSpPr/>
          <p:nvPr/>
        </p:nvSpPr>
        <p:spPr>
          <a:xfrm>
            <a:off x="7086596" y="4199077"/>
            <a:ext cx="941919" cy="2546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13" name="Rectangle 112"/>
          <p:cNvSpPr/>
          <p:nvPr/>
        </p:nvSpPr>
        <p:spPr>
          <a:xfrm>
            <a:off x="7086599" y="4918579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4" name="Rectangle 113"/>
          <p:cNvSpPr/>
          <p:nvPr/>
        </p:nvSpPr>
        <p:spPr>
          <a:xfrm>
            <a:off x="7086598" y="5274799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3384550" y="1953477"/>
            <a:ext cx="1964272" cy="4141123"/>
            <a:chOff x="3384550" y="1953477"/>
            <a:chExt cx="1964272" cy="4141123"/>
          </a:xfrm>
        </p:grpSpPr>
        <p:sp>
          <p:nvSpPr>
            <p:cNvPr id="48" name="Rectangle 47"/>
            <p:cNvSpPr/>
            <p:nvPr/>
          </p:nvSpPr>
          <p:spPr>
            <a:xfrm>
              <a:off x="3384553" y="1953477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84553" y="2192129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f</a:t>
              </a:r>
              <a:endParaRPr lang="en-GB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84553" y="2439247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384553" y="2686366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d</a:t>
              </a:r>
              <a:endParaRPr lang="en-GB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84551" y="4873296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4</a:t>
              </a:r>
              <a:endParaRPr lang="en-GB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84551" y="5111948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3</a:t>
              </a:r>
              <a:endParaRPr lang="en-GB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384550" y="5361711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384550" y="5600363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84551" y="5847481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97821" y="2199310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#y, #RSL</a:t>
              </a:r>
              <a:endParaRPr lang="en-GB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97821" y="2437962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MULT #x, 2, #y</a:t>
              </a:r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97821" y="2685080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LOAD a, #x</a:t>
              </a:r>
              <a:endParaRPr lang="en-GB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97819" y="4872011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/>
                <a:t>STORE #RSL, b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697819" y="5119129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J :double</a:t>
              </a:r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97821" y="1953477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J #RET</a:t>
              </a:r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697818" y="5355814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4, #RET</a:t>
              </a:r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697818" y="5593180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b, a</a:t>
              </a:r>
              <a:endParaRPr lang="en-GB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97818" y="5845636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4, b</a:t>
              </a:r>
              <a:endParaRPr lang="en-GB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384554" y="2931503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97822" y="2930217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:double</a:t>
              </a:r>
              <a:endParaRPr lang="en-GB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384551" y="3884460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384550" y="4134223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384550" y="4372875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384551" y="4619993"/>
              <a:ext cx="1964268" cy="2471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697818" y="3881398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/>
                <a:t>STORE #RSL, b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697818" y="4128516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J :double</a:t>
              </a:r>
              <a:endParaRPr lang="en-GB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97817" y="4365201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8, #RET</a:t>
              </a:r>
              <a:endParaRPr lang="en-GB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697817" y="4618714"/>
              <a:ext cx="1651000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/>
                <a:t>STORE b, a</a:t>
              </a:r>
              <a:endParaRPr lang="en-GB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075521" y="3274556"/>
            <a:ext cx="4950879" cy="1548121"/>
            <a:chOff x="3075521" y="852524"/>
            <a:chExt cx="4950879" cy="1548121"/>
          </a:xfrm>
        </p:grpSpPr>
        <p:sp>
          <p:nvSpPr>
            <p:cNvPr id="126" name="Rectangle 125"/>
            <p:cNvSpPr/>
            <p:nvPr/>
          </p:nvSpPr>
          <p:spPr>
            <a:xfrm>
              <a:off x="6485466" y="852524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sp>
          <p:nvSpPr>
            <p:cNvPr id="127" name="Right Arrow 126"/>
            <p:cNvSpPr/>
            <p:nvPr/>
          </p:nvSpPr>
          <p:spPr>
            <a:xfrm>
              <a:off x="3075521" y="2222988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073402" y="3274556"/>
            <a:ext cx="4950879" cy="1303038"/>
            <a:chOff x="3075521" y="1097607"/>
            <a:chExt cx="4950879" cy="1303038"/>
          </a:xfrm>
        </p:grpSpPr>
        <p:sp>
          <p:nvSpPr>
            <p:cNvPr id="129" name="Rectangle 128"/>
            <p:cNvSpPr/>
            <p:nvPr/>
          </p:nvSpPr>
          <p:spPr>
            <a:xfrm>
              <a:off x="6485466" y="1097607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6</a:t>
              </a:r>
              <a:endParaRPr lang="en-GB" dirty="0"/>
            </a:p>
          </p:txBody>
        </p:sp>
        <p:sp>
          <p:nvSpPr>
            <p:cNvPr id="130" name="Right Arrow 129"/>
            <p:cNvSpPr/>
            <p:nvPr/>
          </p:nvSpPr>
          <p:spPr>
            <a:xfrm>
              <a:off x="3075521" y="2222988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073402" y="3274556"/>
            <a:ext cx="4948760" cy="1056960"/>
            <a:chOff x="3075521" y="1343685"/>
            <a:chExt cx="4948760" cy="1056960"/>
          </a:xfrm>
        </p:grpSpPr>
        <p:sp>
          <p:nvSpPr>
            <p:cNvPr id="132" name="Rectangle 131"/>
            <p:cNvSpPr/>
            <p:nvPr/>
          </p:nvSpPr>
          <p:spPr>
            <a:xfrm>
              <a:off x="6483347" y="1343685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7</a:t>
              </a:r>
              <a:endParaRPr lang="en-GB" dirty="0"/>
            </a:p>
          </p:txBody>
        </p:sp>
        <p:sp>
          <p:nvSpPr>
            <p:cNvPr id="133" name="Right Arrow 132"/>
            <p:cNvSpPr/>
            <p:nvPr/>
          </p:nvSpPr>
          <p:spPr>
            <a:xfrm>
              <a:off x="3075521" y="2222988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067053" y="3280259"/>
            <a:ext cx="4961467" cy="810851"/>
            <a:chOff x="4353988" y="1030348"/>
            <a:chExt cx="4961467" cy="810851"/>
          </a:xfrm>
        </p:grpSpPr>
        <p:sp>
          <p:nvSpPr>
            <p:cNvPr id="135" name="Rectangle 134"/>
            <p:cNvSpPr/>
            <p:nvPr/>
          </p:nvSpPr>
          <p:spPr>
            <a:xfrm>
              <a:off x="7774521" y="1030348"/>
              <a:ext cx="1540934" cy="24711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8</a:t>
              </a:r>
              <a:endParaRPr lang="en-GB" dirty="0"/>
            </a:p>
          </p:txBody>
        </p:sp>
        <p:sp>
          <p:nvSpPr>
            <p:cNvPr id="136" name="Right Arrow 135"/>
            <p:cNvSpPr/>
            <p:nvPr/>
          </p:nvSpPr>
          <p:spPr>
            <a:xfrm>
              <a:off x="4353988" y="1663542"/>
              <a:ext cx="224366" cy="177657"/>
            </a:xfrm>
            <a:prstGeom prst="rightArrow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4298952" y="979870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39" name="Rectangle 138"/>
          <p:cNvSpPr/>
          <p:nvPr/>
        </p:nvSpPr>
        <p:spPr>
          <a:xfrm>
            <a:off x="4298948" y="1216579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40" name="Rectangle 139"/>
          <p:cNvSpPr/>
          <p:nvPr/>
        </p:nvSpPr>
        <p:spPr>
          <a:xfrm>
            <a:off x="7086598" y="4918020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41" name="Rectangle 140"/>
          <p:cNvSpPr/>
          <p:nvPr/>
        </p:nvSpPr>
        <p:spPr>
          <a:xfrm>
            <a:off x="7086596" y="4564885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42" name="Rectangle 141"/>
          <p:cNvSpPr/>
          <p:nvPr/>
        </p:nvSpPr>
        <p:spPr>
          <a:xfrm>
            <a:off x="7086596" y="5274890"/>
            <a:ext cx="941919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43" name="Rectangle 142"/>
          <p:cNvSpPr/>
          <p:nvPr/>
        </p:nvSpPr>
        <p:spPr>
          <a:xfrm>
            <a:off x="4298952" y="982230"/>
            <a:ext cx="1049865" cy="2471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44" name="TextBox 143"/>
          <p:cNvSpPr txBox="1"/>
          <p:nvPr/>
        </p:nvSpPr>
        <p:spPr>
          <a:xfrm>
            <a:off x="5856824" y="1616211"/>
            <a:ext cx="3344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RET – Return address</a:t>
            </a:r>
          </a:p>
          <a:p>
            <a:r>
              <a:rPr lang="en-GB" sz="2800" dirty="0" smtClean="0"/>
              <a:t>RSL – Function result</a:t>
            </a:r>
            <a:endParaRPr lang="en-GB" sz="2800" dirty="0"/>
          </a:p>
        </p:txBody>
      </p:sp>
      <p:sp>
        <p:nvSpPr>
          <p:cNvPr id="145" name="Left Brace 144"/>
          <p:cNvSpPr/>
          <p:nvPr/>
        </p:nvSpPr>
        <p:spPr>
          <a:xfrm>
            <a:off x="2662770" y="4925013"/>
            <a:ext cx="213781" cy="906133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9" name="Straight Arrow Connector 158"/>
          <p:cNvCxnSpPr>
            <a:endCxn id="145" idx="1"/>
          </p:cNvCxnSpPr>
          <p:nvPr/>
        </p:nvCxnSpPr>
        <p:spPr>
          <a:xfrm>
            <a:off x="2421467" y="4612320"/>
            <a:ext cx="241303" cy="765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09" idx="1"/>
          </p:cNvCxnSpPr>
          <p:nvPr/>
        </p:nvCxnSpPr>
        <p:spPr>
          <a:xfrm flipV="1">
            <a:off x="2421467" y="4369611"/>
            <a:ext cx="241303" cy="503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57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1" grpId="1" animBg="1"/>
      <p:bldP spid="71" grpId="2" animBg="1"/>
      <p:bldP spid="71" grpId="3" animBg="1"/>
      <p:bldP spid="75" grpId="0" animBg="1"/>
      <p:bldP spid="75" grpId="1" animBg="1"/>
      <p:bldP spid="78" grpId="0" animBg="1"/>
      <p:bldP spid="78" grpId="1" animBg="1"/>
      <p:bldP spid="79" grpId="0"/>
      <p:bldP spid="79" grpId="1"/>
      <p:bldP spid="79" grpId="2"/>
      <p:bldP spid="79" grpId="3"/>
      <p:bldP spid="82" grpId="0"/>
      <p:bldP spid="107" grpId="0" animBg="1"/>
      <p:bldP spid="109" grpId="0" animBg="1"/>
      <p:bldP spid="42" grpId="0" animBg="1"/>
      <p:bldP spid="42" grpId="1" animBg="1"/>
      <p:bldP spid="46" grpId="0" animBg="1"/>
      <p:bldP spid="46" grpId="1" animBg="1"/>
      <p:bldP spid="112" grpId="0" animBg="1"/>
      <p:bldP spid="113" grpId="0" animBg="1"/>
      <p:bldP spid="114" grpId="0" animBg="1"/>
      <p:bldP spid="114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1" grpId="0" animBg="1"/>
      <p:bldP spid="142" grpId="0" animBg="1"/>
      <p:bldP spid="143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IV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624875" y="1176978"/>
            <a:ext cx="7882248" cy="2290158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373" y="1651254"/>
            <a:ext cx="44807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2;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double(4);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1" y="1265107"/>
            <a:ext cx="1007712" cy="338554"/>
          </a:xfrm>
          <a:prstGeom prst="rect">
            <a:avLst/>
          </a:prstGeom>
          <a:solidFill>
            <a:srgbClr val="000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JavaScript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75" y="3619844"/>
            <a:ext cx="7882248" cy="2294205"/>
          </a:xfrm>
          <a:prstGeom prst="rect">
            <a:avLst/>
          </a:prstGeom>
          <a:solidFill>
            <a:schemeClr val="bg1">
              <a:lumMod val="9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19651" y="3704597"/>
            <a:ext cx="524503" cy="338554"/>
          </a:xfrm>
          <a:prstGeom prst="rect">
            <a:avLst/>
          </a:prstGeom>
          <a:solidFill>
            <a:srgbClr val="00707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PHP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902" y="4098167"/>
            <a:ext cx="46955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double($a)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$a * 2;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$b = double(4);</a:t>
            </a: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V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47700" y="1577248"/>
            <a:ext cx="4762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unction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b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2)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4068" y="4639624"/>
            <a:ext cx="3039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Functions can call other functions</a:t>
            </a:r>
            <a:endParaRPr lang="en-GB" sz="2800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H="1" flipV="1">
            <a:off x="3716867" y="3796773"/>
            <a:ext cx="1976967" cy="842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85936" y="1168702"/>
            <a:ext cx="31580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Parameters and variables defined in a function are not shared between functions</a:t>
            </a:r>
            <a:endParaRPr lang="en-GB" sz="2800" dirty="0"/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4258733" y="2006600"/>
            <a:ext cx="1727203" cy="285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1"/>
          </p:cNvCxnSpPr>
          <p:nvPr/>
        </p:nvCxnSpPr>
        <p:spPr>
          <a:xfrm flipH="1">
            <a:off x="4360333" y="2292087"/>
            <a:ext cx="1625603" cy="714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2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7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77583" y="1660782"/>
            <a:ext cx="4762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4</a:t>
            </a: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b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2)</a:t>
            </a: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double(b)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543284" y="4291467"/>
            <a:ext cx="135466" cy="1253067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/>
          <p:cNvSpPr/>
          <p:nvPr/>
        </p:nvSpPr>
        <p:spPr>
          <a:xfrm>
            <a:off x="6543284" y="2488067"/>
            <a:ext cx="135466" cy="1253067"/>
          </a:xfrm>
          <a:prstGeom prst="righ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>
            <a:off x="1420950" y="1660782"/>
            <a:ext cx="156634" cy="4679619"/>
          </a:xfrm>
          <a:prstGeom prst="leftBrac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10215" y="3599774"/>
            <a:ext cx="12107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Global scope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54948" y="2852990"/>
            <a:ext cx="2389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Function scope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4948" y="4656390"/>
            <a:ext cx="2389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Function scope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407" y="770066"/>
            <a:ext cx="5253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Scope defines the part of the code within which variables are valid</a:t>
            </a:r>
          </a:p>
        </p:txBody>
      </p:sp>
    </p:spTree>
    <p:extLst>
      <p:ext uri="{BB962C8B-B14F-4D97-AF65-F5344CB8AC3E}">
        <p14:creationId xmlns:p14="http://schemas.microsoft.com/office/powerpoint/2010/main" val="4837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8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24101" y="1162942"/>
            <a:ext cx="4762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4</a:t>
            </a:r>
          </a:p>
          <a:p>
            <a:pPr defTabSz="539750"/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b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a)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double(b)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401241" y="1618343"/>
            <a:ext cx="599259" cy="39014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4132761" y="4169954"/>
            <a:ext cx="1776549" cy="1349829"/>
          </a:xfrm>
          <a:prstGeom prst="bentConnector3">
            <a:avLst>
              <a:gd name="adj1" fmla="val 100000"/>
            </a:avLst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87687" y="4169954"/>
            <a:ext cx="200297" cy="16546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087835" y="2463074"/>
            <a:ext cx="169818" cy="17896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5458641" y="2436949"/>
            <a:ext cx="171995" cy="173300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543550" y="2463074"/>
            <a:ext cx="408214" cy="16546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705350" y="2436949"/>
            <a:ext cx="553538" cy="1467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15050" y="1776823"/>
            <a:ext cx="446617" cy="3402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58641" y="882384"/>
            <a:ext cx="36681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Local Variable masks the global variable</a:t>
            </a:r>
          </a:p>
        </p:txBody>
      </p:sp>
    </p:spTree>
    <p:extLst>
      <p:ext uri="{BB962C8B-B14F-4D97-AF65-F5344CB8AC3E}">
        <p14:creationId xmlns:p14="http://schemas.microsoft.com/office/powerpoint/2010/main" val="422613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III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Week 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CIS2152 - Functions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4BAC-8568-4E13-AB67-F7AE1857D29C}" type="slidenum">
              <a:rPr lang="en-GB" smtClean="0"/>
              <a:pPr/>
              <a:t>9</a:t>
            </a:fld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9401" y="1120609"/>
            <a:ext cx="4762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750"/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4</a:t>
            </a:r>
          </a:p>
          <a:p>
            <a:pPr defTabSz="539750"/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a * b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double(a) {</a:t>
            </a:r>
          </a:p>
          <a:p>
            <a:pPr defTabSz="539750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defTabSz="539750"/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539750"/>
            <a:r>
              <a:rPr lang="en-GB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double(b)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0041" y="5334000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b = 4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00041" y="3699933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 = 4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500041" y="1982057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 = 4, b = 2</a:t>
            </a:r>
            <a:endParaRPr lang="en-GB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309974" y="1525210"/>
            <a:ext cx="599259" cy="390144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2041494" y="4076821"/>
            <a:ext cx="1776549" cy="1349829"/>
          </a:xfrm>
          <a:prstGeom prst="bentConnector3">
            <a:avLst>
              <a:gd name="adj1" fmla="val 100000"/>
            </a:avLst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649362" y="4076821"/>
            <a:ext cx="247058" cy="21509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996568" y="2369941"/>
            <a:ext cx="169818" cy="178961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367374" y="2343816"/>
            <a:ext cx="171995" cy="173300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452283" y="2369941"/>
            <a:ext cx="408214" cy="16546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614083" y="2343816"/>
            <a:ext cx="553538" cy="1467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00041" y="1120609"/>
            <a:ext cx="899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b = 4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0041" y="4076821"/>
            <a:ext cx="88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 = 4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500041" y="2347314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 = 4, b = 2</a:t>
            </a:r>
            <a:endParaRPr lang="en-GB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14824" y="2801015"/>
            <a:ext cx="323850" cy="142213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79401" y="4544686"/>
            <a:ext cx="898312" cy="105092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00041" y="2726659"/>
            <a:ext cx="1630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return = 8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6500041" y="4420094"/>
            <a:ext cx="1630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return = 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152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0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EdgeHill">
  <a:themeElements>
    <a:clrScheme name="Edge Hill">
      <a:dk1>
        <a:srgbClr val="202020"/>
      </a:dk1>
      <a:lt1>
        <a:srgbClr val="F9F9F9"/>
      </a:lt1>
      <a:dk2>
        <a:srgbClr val="202020"/>
      </a:dk2>
      <a:lt2>
        <a:srgbClr val="F9F9F9"/>
      </a:lt2>
      <a:accent1>
        <a:srgbClr val="7030A0"/>
      </a:accent1>
      <a:accent2>
        <a:srgbClr val="00844B"/>
      </a:accent2>
      <a:accent3>
        <a:srgbClr val="FFEC01"/>
      </a:accent3>
      <a:accent4>
        <a:srgbClr val="F9F9F9"/>
      </a:accent4>
      <a:accent5>
        <a:srgbClr val="44444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geHill" id="{4DB4440C-98E3-455B-AB83-911C18D21DA7}" vid="{1AD3BB8E-2770-4954-AAC8-DF8649C7F2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EdgeHill</Template>
  <TotalTime>1284</TotalTime>
  <Words>579</Words>
  <Application>Microsoft Office PowerPoint</Application>
  <PresentationFormat>On-screen Show (4:3)</PresentationFormat>
  <Paragraphs>283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Times New Roman</vt:lpstr>
      <vt:lpstr>EdgeHill</vt:lpstr>
      <vt:lpstr>Functions</vt:lpstr>
      <vt:lpstr>Functions I</vt:lpstr>
      <vt:lpstr>Functions II</vt:lpstr>
      <vt:lpstr>Functions III</vt:lpstr>
      <vt:lpstr>Functions IV</vt:lpstr>
      <vt:lpstr>Functions V</vt:lpstr>
      <vt:lpstr>Scope I</vt:lpstr>
      <vt:lpstr>Scope II</vt:lpstr>
      <vt:lpstr>Scope III</vt:lpstr>
      <vt:lpstr>Functions as Parameters I</vt:lpstr>
      <vt:lpstr>Functions as Parameters II</vt:lpstr>
      <vt:lpstr>Functions as Parameters III</vt:lpstr>
      <vt:lpstr>Lambda Functions</vt:lpstr>
      <vt:lpstr>Functions as Parameters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Scripting</dc:title>
  <dc:creator>Mark</dc:creator>
  <cp:lastModifiedBy>Mark Hall</cp:lastModifiedBy>
  <cp:revision>273</cp:revision>
  <cp:lastPrinted>2015-01-07T10:08:23Z</cp:lastPrinted>
  <dcterms:created xsi:type="dcterms:W3CDTF">2013-12-23T14:54:53Z</dcterms:created>
  <dcterms:modified xsi:type="dcterms:W3CDTF">2017-09-07T14:27:36Z</dcterms:modified>
</cp:coreProperties>
</file>