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292" r:id="rId4"/>
    <p:sldId id="303" r:id="rId5"/>
    <p:sldId id="305" r:id="rId6"/>
    <p:sldId id="300" r:id="rId7"/>
    <p:sldId id="302" r:id="rId8"/>
    <p:sldId id="304" r:id="rId9"/>
    <p:sldId id="306" r:id="rId10"/>
    <p:sldId id="307" r:id="rId11"/>
    <p:sldId id="308" r:id="rId12"/>
    <p:sldId id="309" r:id="rId1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007070"/>
    <a:srgbClr val="007000"/>
    <a:srgbClr val="FFD700"/>
    <a:srgbClr val="56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55DA-531F-44AA-922D-78DA7DE4BC90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B297-686A-42F4-97BF-47F70C1EE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3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A6E-0AF6-4BAB-B9DD-B5B38D3C88D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074D-4469-403F-90EF-098E7DED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7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3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4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A1F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"/>
            <a:ext cx="2768600" cy="691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03534" y="506495"/>
            <a:ext cx="1978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Georgia" panose="02040502050405020303" pitchFamily="18" charset="0"/>
              </a:rPr>
              <a:t>Department of Computing</a:t>
            </a:r>
            <a:endParaRPr lang="en-GB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5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800101"/>
          </a:xfrm>
          <a:prstGeom prst="rect">
            <a:avLst/>
          </a:prstGeom>
          <a:solidFill>
            <a:srgbClr val="221E1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1"/>
            <a:ext cx="8585200" cy="787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963615"/>
            <a:ext cx="8585200" cy="5197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4"/>
            <a:ext cx="30861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A4BAC-8568-4E13-AB67-F7AE1857D29C}" type="slidenum">
              <a:rPr lang="en-GB" smtClean="0"/>
              <a:pPr/>
              <a:t>‹#›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55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5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6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0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8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Week 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CIS2152 - Recursion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ll@edgehil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Recursion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CIS2152 </a:t>
            </a:r>
            <a:r>
              <a:rPr lang="en-GB" dirty="0" smtClean="0"/>
              <a:t>Fundamentals of Web Coding</a:t>
            </a:r>
            <a:endParaRPr lang="en-GB" dirty="0"/>
          </a:p>
          <a:p>
            <a:r>
              <a:rPr lang="en-GB" dirty="0"/>
              <a:t>Dr Mark M Hall</a:t>
            </a:r>
          </a:p>
          <a:p>
            <a:r>
              <a:rPr lang="en-GB" dirty="0">
                <a:hlinkClick r:id="rId3"/>
              </a:rPr>
              <a:t>Mark.Hall@edgehill.ac.uk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Lists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950873"/>
            <a:ext cx="7882248" cy="193875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425149"/>
            <a:ext cx="66287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[1, 3, 5, 2, 4];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names = ['Mark', 'Dave'];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stuff = [1, 2, 'Foo', 4];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039002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625" y="4144778"/>
            <a:ext cx="7882248" cy="1925823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3401" y="4229531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652" y="4623101"/>
            <a:ext cx="70583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$numbers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array(1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3, 5, 2,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$names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array('Mark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'Dave');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$stuff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array(1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2, 'Foo',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625" y="2970807"/>
            <a:ext cx="3162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Lists defined using []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38625" y="3460895"/>
            <a:ext cx="498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Lists defined using array function</a:t>
            </a:r>
            <a:endParaRPr lang="en-GB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191933" y="2304741"/>
            <a:ext cx="287867" cy="700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649133" y="3916300"/>
            <a:ext cx="84667" cy="8328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360" y="3008777"/>
            <a:ext cx="3153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List items can have different data types</a:t>
            </a:r>
            <a:endParaRPr lang="en-GB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867360" y="2698208"/>
            <a:ext cx="876948" cy="384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 flipH="1">
            <a:off x="6033108" y="3962884"/>
            <a:ext cx="1410865" cy="1582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2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Lists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950873"/>
            <a:ext cx="7882248" cy="193875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425149"/>
            <a:ext cx="66287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[1, 3, 5, 2, 4];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numbers[0];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numbers[3] = 4;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039002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625" y="4144778"/>
            <a:ext cx="7882248" cy="1925823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3401" y="4229531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652" y="4623101"/>
            <a:ext cx="70583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$numbers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array(1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3, 5, 2,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$numbers[0];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$numbers[3] = 4;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4158" y="3015990"/>
            <a:ext cx="2968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Elements accessed using their index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24311" y="2339816"/>
            <a:ext cx="287867" cy="700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0353" y="3041991"/>
            <a:ext cx="3153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Assign a new value to a list element</a:t>
            </a:r>
            <a:endParaRPr lang="en-GB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227869" y="2657727"/>
            <a:ext cx="2516439" cy="424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4148679" y="3996098"/>
            <a:ext cx="2908287" cy="1617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12178" y="2698208"/>
            <a:ext cx="179498" cy="350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26972" y="3935029"/>
            <a:ext cx="600895" cy="1172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94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Sub-lists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950873"/>
            <a:ext cx="7882248" cy="193875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425149"/>
            <a:ext cx="66287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[1, 3, 5, 2, 4];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numbers.slice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numbers.slice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1);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039002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625" y="4144778"/>
            <a:ext cx="7882248" cy="1925823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3401" y="4229531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652" y="4623101"/>
            <a:ext cx="70583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$numbers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array(1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3, 5, 2,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array_slice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($numbers, 2);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array_slice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($numbers, 3, 1);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4158" y="3015990"/>
            <a:ext cx="3526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Sub-lists can be extracted using slices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24311" y="2339816"/>
            <a:ext cx="287867" cy="700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22665" y="3309889"/>
            <a:ext cx="315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Starting index</a:t>
            </a:r>
            <a:endParaRPr lang="en-GB" sz="2800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flipH="1" flipV="1">
            <a:off x="4086940" y="2339816"/>
            <a:ext cx="1912338" cy="970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5664820" y="3833109"/>
            <a:ext cx="334458" cy="1274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12178" y="2698208"/>
            <a:ext cx="179498" cy="350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26972" y="3935029"/>
            <a:ext cx="600895" cy="1172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64489" y="3064309"/>
            <a:ext cx="2277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Length to extract</a:t>
            </a:r>
            <a:endParaRPr lang="en-GB" sz="28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927528" y="2613717"/>
            <a:ext cx="2225227" cy="982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 flipH="1">
            <a:off x="6434254" y="4018416"/>
            <a:ext cx="1869162" cy="15203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8443" y="2046873"/>
            <a:ext cx="568296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count_down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print(n)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 &gt; 0)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count_down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– 1)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count_down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9683" y="1224091"/>
            <a:ext cx="55015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10</a:t>
            </a:r>
          </a:p>
          <a:p>
            <a:r>
              <a:rPr lang="en-GB" sz="2800" dirty="0" smtClean="0"/>
              <a:t>9</a:t>
            </a:r>
          </a:p>
          <a:p>
            <a:r>
              <a:rPr lang="en-GB" sz="2800" dirty="0" smtClean="0"/>
              <a:t>8</a:t>
            </a:r>
          </a:p>
          <a:p>
            <a:r>
              <a:rPr lang="en-GB" sz="2800" dirty="0" smtClean="0"/>
              <a:t>7</a:t>
            </a:r>
          </a:p>
          <a:p>
            <a:r>
              <a:rPr lang="en-GB" sz="2800" dirty="0" smtClean="0"/>
              <a:t>6</a:t>
            </a:r>
          </a:p>
          <a:p>
            <a:r>
              <a:rPr lang="en-GB" sz="2800" dirty="0" smtClean="0"/>
              <a:t>5</a:t>
            </a:r>
          </a:p>
          <a:p>
            <a:r>
              <a:rPr lang="en-GB" sz="2800" dirty="0" smtClean="0"/>
              <a:t>4</a:t>
            </a:r>
          </a:p>
          <a:p>
            <a:r>
              <a:rPr lang="en-GB" sz="2800" dirty="0" smtClean="0"/>
              <a:t>3</a:t>
            </a:r>
          </a:p>
          <a:p>
            <a:r>
              <a:rPr lang="en-GB" sz="2800" dirty="0" smtClean="0"/>
              <a:t>2</a:t>
            </a:r>
          </a:p>
          <a:p>
            <a:r>
              <a:rPr lang="en-GB" sz="2800" dirty="0" smtClean="0"/>
              <a:t>1</a:t>
            </a:r>
          </a:p>
          <a:p>
            <a:r>
              <a:rPr lang="en-GB" sz="28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3901" y="5283200"/>
            <a:ext cx="3818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Function calls itself with modified parameters</a:t>
            </a:r>
            <a:endParaRPr lang="en-GB" sz="28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4157133" y="3894667"/>
            <a:ext cx="736001" cy="13885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83900" y="837199"/>
            <a:ext cx="3818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Each call of the function defines a new scope</a:t>
            </a:r>
            <a:endParaRPr lang="en-GB" sz="28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4893133" y="1791306"/>
            <a:ext cx="38181" cy="401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9402" y="5283199"/>
            <a:ext cx="1968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Termination condition</a:t>
            </a:r>
            <a:endParaRPr lang="en-GB" sz="2800" dirty="0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V="1">
            <a:off x="1263652" y="3412067"/>
            <a:ext cx="505881" cy="1871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9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Recursion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2165" y="2546604"/>
            <a:ext cx="47761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understand recursion</a:t>
            </a:r>
            <a:br>
              <a:rPr lang="en-GB" sz="2800" dirty="0" smtClean="0"/>
            </a:br>
            <a:r>
              <a:rPr lang="en-GB" sz="2800" dirty="0" smtClean="0"/>
              <a:t>you must first understand recursion</a:t>
            </a:r>
            <a:endParaRPr lang="en-GB" sz="2800" dirty="0"/>
          </a:p>
        </p:txBody>
      </p:sp>
      <p:pic>
        <p:nvPicPr>
          <p:cNvPr id="1026" name="Picture 2" descr="https://upload.wikimedia.org/wikipedia/commons/6/62/Dros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209" y="872065"/>
            <a:ext cx="3599392" cy="550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Stack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460294" y="401169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460295" y="425881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460295" y="449746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60295" y="474458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460295" y="498323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60295" y="523035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460293" y="547747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460294" y="5724593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60294" y="596324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460294" y="1088611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460295" y="1335729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3460295" y="1574381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3460295" y="1821499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3460295" y="2060151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3460295" y="2307269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460293" y="255438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3460294" y="280150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3460294" y="304015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3460294" y="328727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460294" y="352592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460294" y="3773046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66655" y="1592640"/>
            <a:ext cx="276229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a(q, r)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q * r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b(p)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2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= a(p, m)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m + n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b(x);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25963" y="1335728"/>
            <a:ext cx="16234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4340829" y="5707660"/>
            <a:ext cx="1623487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925962" y="5716127"/>
            <a:ext cx="2038355" cy="494237"/>
            <a:chOff x="5909733" y="5706777"/>
            <a:chExt cx="2038355" cy="494237"/>
          </a:xfrm>
        </p:grpSpPr>
        <p:sp>
          <p:nvSpPr>
            <p:cNvPr id="43" name="Rectangle 42"/>
            <p:cNvSpPr/>
            <p:nvPr/>
          </p:nvSpPr>
          <p:spPr>
            <a:xfrm>
              <a:off x="5909733" y="5706777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Return address</a:t>
              </a:r>
              <a:endParaRPr lang="en-GB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09734" y="5953895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533219" y="5953895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p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4340828" y="5221890"/>
            <a:ext cx="1623487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925962" y="5477475"/>
            <a:ext cx="2038354" cy="247119"/>
            <a:chOff x="4351866" y="5466007"/>
            <a:chExt cx="2038354" cy="247119"/>
          </a:xfrm>
        </p:grpSpPr>
        <p:sp>
          <p:nvSpPr>
            <p:cNvPr id="46" name="Rectangle 45"/>
            <p:cNvSpPr/>
            <p:nvPr/>
          </p:nvSpPr>
          <p:spPr>
            <a:xfrm>
              <a:off x="4351866" y="5466007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975351" y="5466007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m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5549446" y="1325427"/>
            <a:ext cx="414869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925962" y="1084376"/>
            <a:ext cx="2038353" cy="251353"/>
            <a:chOff x="5909733" y="1075026"/>
            <a:chExt cx="2038353" cy="251353"/>
          </a:xfrm>
        </p:grpSpPr>
        <p:sp>
          <p:nvSpPr>
            <p:cNvPr id="41" name="Rectangle 40"/>
            <p:cNvSpPr/>
            <p:nvPr/>
          </p:nvSpPr>
          <p:spPr>
            <a:xfrm>
              <a:off x="5909733" y="1079260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533217" y="1075026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x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925960" y="4744585"/>
            <a:ext cx="2038355" cy="732891"/>
            <a:chOff x="4351864" y="4733117"/>
            <a:chExt cx="2038355" cy="732891"/>
          </a:xfrm>
        </p:grpSpPr>
        <p:sp>
          <p:nvSpPr>
            <p:cNvPr id="64" name="Rectangle 63"/>
            <p:cNvSpPr/>
            <p:nvPr/>
          </p:nvSpPr>
          <p:spPr>
            <a:xfrm>
              <a:off x="5975350" y="5200120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q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351865" y="5218889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51865" y="4980237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51864" y="4733117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Return address</a:t>
              </a:r>
              <a:endParaRPr lang="en-GB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73235" y="4946100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r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923846" y="5220052"/>
            <a:ext cx="2038354" cy="265888"/>
            <a:chOff x="4351865" y="5200120"/>
            <a:chExt cx="2038354" cy="265888"/>
          </a:xfrm>
        </p:grpSpPr>
        <p:sp>
          <p:nvSpPr>
            <p:cNvPr id="83" name="Rectangle 82"/>
            <p:cNvSpPr/>
            <p:nvPr/>
          </p:nvSpPr>
          <p:spPr>
            <a:xfrm>
              <a:off x="4351865" y="5218889"/>
              <a:ext cx="1623487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75350" y="5200120"/>
              <a:ext cx="414869" cy="24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n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91" name="Right Brace 90"/>
          <p:cNvSpPr/>
          <p:nvPr/>
        </p:nvSpPr>
        <p:spPr>
          <a:xfrm>
            <a:off x="6140000" y="5485940"/>
            <a:ext cx="198963" cy="724424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ight Brace 91"/>
          <p:cNvSpPr/>
          <p:nvPr/>
        </p:nvSpPr>
        <p:spPr>
          <a:xfrm>
            <a:off x="6140000" y="1067008"/>
            <a:ext cx="198963" cy="724424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ight Brace 92"/>
          <p:cNvSpPr/>
          <p:nvPr/>
        </p:nvSpPr>
        <p:spPr>
          <a:xfrm>
            <a:off x="6140000" y="4761516"/>
            <a:ext cx="198963" cy="724424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ight Brace 93"/>
          <p:cNvSpPr/>
          <p:nvPr/>
        </p:nvSpPr>
        <p:spPr>
          <a:xfrm>
            <a:off x="6133647" y="5241724"/>
            <a:ext cx="215903" cy="971543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554866" y="5543111"/>
            <a:ext cx="2309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Stack frame for b</a:t>
            </a:r>
            <a:endParaRPr lang="en-GB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6554866" y="4889833"/>
            <a:ext cx="2295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Stack frame for a</a:t>
            </a:r>
            <a:endParaRPr lang="en-GB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6446914" y="126432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Heap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764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76" grpId="0"/>
      <p:bldP spid="91" grpId="0" animBg="1"/>
      <p:bldP spid="91" grpId="1" animBg="1"/>
      <p:bldP spid="92" grpId="0" animBg="1"/>
      <p:bldP spid="93" grpId="0" animBg="1"/>
      <p:bldP spid="93" grpId="1" animBg="1"/>
      <p:bldP spid="94" grpId="0" animBg="1"/>
      <p:bldP spid="94" grpId="1" animBg="1"/>
      <p:bldP spid="95" grpId="0"/>
      <p:bldP spid="95" grpId="1"/>
      <p:bldP spid="96" grpId="0"/>
      <p:bldP spid="96" grpId="1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Stack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94539" y="1173247"/>
            <a:ext cx="2089155" cy="4962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694539" y="5888891"/>
            <a:ext cx="208915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Parameters for 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49350" y="881818"/>
            <a:ext cx="27622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a(q, r)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q * r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b(p)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2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= a(p, m)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m + n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b(x);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4539" y="5641772"/>
            <a:ext cx="208915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Return address for b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94539" y="4959025"/>
            <a:ext cx="2089155" cy="6827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Local variables for b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694539" y="4370721"/>
            <a:ext cx="2089155" cy="58830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Parameters for a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694539" y="4123602"/>
            <a:ext cx="208915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Return address for a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694539" y="3440855"/>
            <a:ext cx="2089155" cy="6827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Local variables for a</a:t>
            </a:r>
            <a:endParaRPr lang="en-GB" dirty="0"/>
          </a:p>
        </p:txBody>
      </p:sp>
      <p:sp>
        <p:nvSpPr>
          <p:cNvPr id="15" name="Right Brace 14"/>
          <p:cNvSpPr/>
          <p:nvPr/>
        </p:nvSpPr>
        <p:spPr>
          <a:xfrm>
            <a:off x="5906455" y="4959024"/>
            <a:ext cx="169334" cy="1176986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47922" y="5888891"/>
            <a:ext cx="338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98550" y="5285907"/>
            <a:ext cx="266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Stack frame for b</a:t>
            </a:r>
            <a:endParaRPr lang="en-GB" sz="2800" dirty="0"/>
          </a:p>
        </p:txBody>
      </p:sp>
      <p:sp>
        <p:nvSpPr>
          <p:cNvPr id="19" name="Right Brace 18"/>
          <p:cNvSpPr/>
          <p:nvPr/>
        </p:nvSpPr>
        <p:spPr>
          <a:xfrm>
            <a:off x="5906455" y="3440855"/>
            <a:ext cx="169334" cy="1518359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198550" y="3939778"/>
            <a:ext cx="266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Stack frame for a</a:t>
            </a:r>
            <a:endParaRPr lang="en-GB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47922" y="4959024"/>
            <a:ext cx="338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47922" y="4370721"/>
            <a:ext cx="338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47922" y="3440854"/>
            <a:ext cx="338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3111" y="5612790"/>
            <a:ext cx="301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Frame pointer for b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18577" y="4682923"/>
            <a:ext cx="286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Stack pointer for b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83111" y="4109111"/>
            <a:ext cx="301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Frame pointer for a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18577" y="3179244"/>
            <a:ext cx="2868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Stack pointer for 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88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Recursion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9" name="Rectangle 8"/>
          <p:cNvSpPr/>
          <p:nvPr/>
        </p:nvSpPr>
        <p:spPr>
          <a:xfrm>
            <a:off x="3454400" y="150260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54400" y="174125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454400" y="198837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54400" y="222702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54400" y="247414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54400" y="271279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454399" y="295991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454399" y="319856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454399" y="344568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454399" y="368433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454399" y="393145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454399" y="417010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454399" y="441722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454399" y="465587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454400" y="490299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54400" y="514164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454400" y="538876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454400" y="5627417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454400" y="5874535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03718" y="2796765"/>
            <a:ext cx="31559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count(n) {</a:t>
            </a:r>
          </a:p>
          <a:p>
            <a:pPr defTabSz="539750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 &gt; 0) {</a:t>
            </a:r>
          </a:p>
          <a:p>
            <a:pPr defTabSz="539750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count(n – 1)</a:t>
            </a:r>
          </a:p>
          <a:p>
            <a:pPr defTabSz="539750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count(2);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843867" y="150260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#RET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3843867" y="174125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POP</a:t>
            </a:r>
            <a:endParaRPr lang="en-GB" dirty="0"/>
          </a:p>
        </p:txBody>
      </p:sp>
      <p:sp>
        <p:nvSpPr>
          <p:cNvPr id="77" name="Rectangle 76"/>
          <p:cNvSpPr/>
          <p:nvPr/>
        </p:nvSpPr>
        <p:spPr>
          <a:xfrm>
            <a:off x="3843867" y="198837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POP CS, #RET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3843867" y="222702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</a:t>
            </a:r>
            <a:r>
              <a:rPr lang="en-GB" dirty="0" err="1" smtClean="0"/>
              <a:t>endif</a:t>
            </a:r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>
            <a:off x="3843867" y="247414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:count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3843867" y="271279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PUSH f, CS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3843866" y="295991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PUSH #y, CS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3843866" y="319856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SUB #x, 1, #y</a:t>
            </a:r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3843866" y="344568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:true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3843866" y="368433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</a:t>
            </a:r>
            <a:r>
              <a:rPr lang="en-GB" dirty="0" err="1" smtClean="0"/>
              <a:t>endif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3843866" y="393145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JE :true</a:t>
            </a:r>
            <a:endParaRPr lang="en-GB" dirty="0"/>
          </a:p>
        </p:txBody>
      </p:sp>
      <p:sp>
        <p:nvSpPr>
          <p:cNvPr id="86" name="Rectangle 85"/>
          <p:cNvSpPr/>
          <p:nvPr/>
        </p:nvSpPr>
        <p:spPr>
          <a:xfrm>
            <a:off x="3843866" y="417010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CGT #x, 0</a:t>
            </a:r>
            <a:endParaRPr lang="en-GB" dirty="0"/>
          </a:p>
        </p:txBody>
      </p:sp>
      <p:sp>
        <p:nvSpPr>
          <p:cNvPr id="87" name="Rectangle 86"/>
          <p:cNvSpPr/>
          <p:nvPr/>
        </p:nvSpPr>
        <p:spPr>
          <a:xfrm>
            <a:off x="3843866" y="441722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n, #x</a:t>
            </a:r>
            <a:endParaRPr lang="en-GB" dirty="0"/>
          </a:p>
        </p:txBody>
      </p:sp>
      <p:sp>
        <p:nvSpPr>
          <p:cNvPr id="88" name="Rectangle 87"/>
          <p:cNvSpPr/>
          <p:nvPr/>
        </p:nvSpPr>
        <p:spPr>
          <a:xfrm>
            <a:off x="3843866" y="465587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:count</a:t>
            </a:r>
            <a:endParaRPr lang="en-GB" dirty="0"/>
          </a:p>
        </p:txBody>
      </p:sp>
      <p:sp>
        <p:nvSpPr>
          <p:cNvPr id="90" name="Rectangle 89"/>
          <p:cNvSpPr/>
          <p:nvPr/>
        </p:nvSpPr>
        <p:spPr>
          <a:xfrm>
            <a:off x="3843867" y="514164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:quit</a:t>
            </a:r>
            <a:endParaRPr lang="en-GB" dirty="0"/>
          </a:p>
        </p:txBody>
      </p:sp>
      <p:sp>
        <p:nvSpPr>
          <p:cNvPr id="91" name="Rectangle 90"/>
          <p:cNvSpPr/>
          <p:nvPr/>
        </p:nvSpPr>
        <p:spPr>
          <a:xfrm>
            <a:off x="3843867" y="538876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:count</a:t>
            </a:r>
            <a:endParaRPr lang="en-GB" dirty="0"/>
          </a:p>
        </p:txBody>
      </p:sp>
      <p:sp>
        <p:nvSpPr>
          <p:cNvPr id="92" name="Rectangle 91"/>
          <p:cNvSpPr/>
          <p:nvPr/>
        </p:nvSpPr>
        <p:spPr>
          <a:xfrm>
            <a:off x="3843867" y="5627417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PUSH 3, CS</a:t>
            </a:r>
            <a:endParaRPr lang="en-GB" dirty="0"/>
          </a:p>
        </p:txBody>
      </p:sp>
      <p:sp>
        <p:nvSpPr>
          <p:cNvPr id="93" name="Rectangle 92"/>
          <p:cNvSpPr/>
          <p:nvPr/>
        </p:nvSpPr>
        <p:spPr>
          <a:xfrm>
            <a:off x="3843867" y="5874535"/>
            <a:ext cx="16996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PUSH 2, CS </a:t>
            </a:r>
            <a:endParaRPr lang="en-GB" dirty="0"/>
          </a:p>
        </p:txBody>
      </p:sp>
      <p:sp>
        <p:nvSpPr>
          <p:cNvPr id="126" name="Rectangle 125"/>
          <p:cNvSpPr/>
          <p:nvPr/>
        </p:nvSpPr>
        <p:spPr>
          <a:xfrm>
            <a:off x="6222999" y="4659570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127" name="Rectangle 126"/>
          <p:cNvSpPr/>
          <p:nvPr/>
        </p:nvSpPr>
        <p:spPr>
          <a:xfrm>
            <a:off x="6223000" y="490668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128" name="Rectangle 127"/>
          <p:cNvSpPr/>
          <p:nvPr/>
        </p:nvSpPr>
        <p:spPr>
          <a:xfrm>
            <a:off x="6223000" y="5145340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29" name="Rectangle 128"/>
          <p:cNvSpPr/>
          <p:nvPr/>
        </p:nvSpPr>
        <p:spPr>
          <a:xfrm>
            <a:off x="6223000" y="539245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30" name="Rectangle 129"/>
          <p:cNvSpPr/>
          <p:nvPr/>
        </p:nvSpPr>
        <p:spPr>
          <a:xfrm>
            <a:off x="6223000" y="5631110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31" name="Rectangle 130"/>
          <p:cNvSpPr/>
          <p:nvPr/>
        </p:nvSpPr>
        <p:spPr>
          <a:xfrm>
            <a:off x="6223000" y="5878228"/>
            <a:ext cx="2089155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52" name="Rectangle 151"/>
          <p:cNvSpPr/>
          <p:nvPr/>
        </p:nvSpPr>
        <p:spPr>
          <a:xfrm>
            <a:off x="6663267" y="4659570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53" name="Rectangle 152"/>
          <p:cNvSpPr/>
          <p:nvPr/>
        </p:nvSpPr>
        <p:spPr>
          <a:xfrm>
            <a:off x="6663268" y="4906688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54" name="Rectangle 153"/>
          <p:cNvSpPr/>
          <p:nvPr/>
        </p:nvSpPr>
        <p:spPr>
          <a:xfrm>
            <a:off x="6663268" y="5145340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55" name="Rectangle 154"/>
          <p:cNvSpPr/>
          <p:nvPr/>
        </p:nvSpPr>
        <p:spPr>
          <a:xfrm>
            <a:off x="6663268" y="5392458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56" name="Rectangle 155"/>
          <p:cNvSpPr/>
          <p:nvPr/>
        </p:nvSpPr>
        <p:spPr>
          <a:xfrm>
            <a:off x="6663268" y="5631110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7" name="Rectangle 156"/>
          <p:cNvSpPr/>
          <p:nvPr/>
        </p:nvSpPr>
        <p:spPr>
          <a:xfrm>
            <a:off x="6663268" y="5878228"/>
            <a:ext cx="1648887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9" name="Rectangle 158"/>
          <p:cNvSpPr/>
          <p:nvPr/>
        </p:nvSpPr>
        <p:spPr>
          <a:xfrm>
            <a:off x="8312155" y="4906688"/>
            <a:ext cx="440266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ysClr val="windowText" lastClr="000000"/>
                </a:solidFill>
              </a:rPr>
              <a:t>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8312155" y="5392458"/>
            <a:ext cx="440266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ysClr val="windowText" lastClr="000000"/>
                </a:solidFill>
              </a:rPr>
              <a:t>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8312155" y="5869761"/>
            <a:ext cx="440266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ysClr val="windowText" lastClr="000000"/>
                </a:solidFill>
              </a:rPr>
              <a:t>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66" name="Right Arrow 165"/>
          <p:cNvSpPr/>
          <p:nvPr/>
        </p:nvSpPr>
        <p:spPr>
          <a:xfrm>
            <a:off x="3147484" y="5909265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ight Arrow 166"/>
          <p:cNvSpPr/>
          <p:nvPr/>
        </p:nvSpPr>
        <p:spPr>
          <a:xfrm>
            <a:off x="3147484" y="566326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ight Arrow 167"/>
          <p:cNvSpPr/>
          <p:nvPr/>
        </p:nvSpPr>
        <p:spPr>
          <a:xfrm>
            <a:off x="3147484" y="542298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ight Arrow 168"/>
          <p:cNvSpPr/>
          <p:nvPr/>
        </p:nvSpPr>
        <p:spPr>
          <a:xfrm>
            <a:off x="3147484" y="5176982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ight Arrow 169"/>
          <p:cNvSpPr/>
          <p:nvPr/>
        </p:nvSpPr>
        <p:spPr>
          <a:xfrm>
            <a:off x="3147484" y="4690970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ight Arrow 170"/>
          <p:cNvSpPr/>
          <p:nvPr/>
        </p:nvSpPr>
        <p:spPr>
          <a:xfrm>
            <a:off x="3147484" y="4444969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ight Arrow 171"/>
          <p:cNvSpPr/>
          <p:nvPr/>
        </p:nvSpPr>
        <p:spPr>
          <a:xfrm>
            <a:off x="3147484" y="420468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ight Arrow 172"/>
          <p:cNvSpPr/>
          <p:nvPr/>
        </p:nvSpPr>
        <p:spPr>
          <a:xfrm>
            <a:off x="3147484" y="3958687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ight Arrow 173"/>
          <p:cNvSpPr/>
          <p:nvPr/>
        </p:nvSpPr>
        <p:spPr>
          <a:xfrm>
            <a:off x="3147484" y="3699765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ight Arrow 174"/>
          <p:cNvSpPr/>
          <p:nvPr/>
        </p:nvSpPr>
        <p:spPr>
          <a:xfrm>
            <a:off x="3147484" y="345376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ight Arrow 175"/>
          <p:cNvSpPr/>
          <p:nvPr/>
        </p:nvSpPr>
        <p:spPr>
          <a:xfrm>
            <a:off x="3147484" y="321348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Right Arrow 176"/>
          <p:cNvSpPr/>
          <p:nvPr/>
        </p:nvSpPr>
        <p:spPr>
          <a:xfrm>
            <a:off x="3147484" y="2967482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ight Arrow 177"/>
          <p:cNvSpPr/>
          <p:nvPr/>
        </p:nvSpPr>
        <p:spPr>
          <a:xfrm>
            <a:off x="3147484" y="2730416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ight Arrow 178"/>
          <p:cNvSpPr/>
          <p:nvPr/>
        </p:nvSpPr>
        <p:spPr>
          <a:xfrm>
            <a:off x="3147484" y="2484415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Right Arrow 179"/>
          <p:cNvSpPr/>
          <p:nvPr/>
        </p:nvSpPr>
        <p:spPr>
          <a:xfrm>
            <a:off x="3147484" y="224413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ight Arrow 180"/>
          <p:cNvSpPr/>
          <p:nvPr/>
        </p:nvSpPr>
        <p:spPr>
          <a:xfrm>
            <a:off x="3147484" y="199813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ight Arrow 181"/>
          <p:cNvSpPr/>
          <p:nvPr/>
        </p:nvSpPr>
        <p:spPr>
          <a:xfrm>
            <a:off x="3147484" y="1752952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ight Arrow 182"/>
          <p:cNvSpPr/>
          <p:nvPr/>
        </p:nvSpPr>
        <p:spPr>
          <a:xfrm>
            <a:off x="3147484" y="1506951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Rectangle 183"/>
          <p:cNvSpPr/>
          <p:nvPr/>
        </p:nvSpPr>
        <p:spPr>
          <a:xfrm>
            <a:off x="6222999" y="1500593"/>
            <a:ext cx="1113362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86" name="Rectangle 185"/>
          <p:cNvSpPr/>
          <p:nvPr/>
        </p:nvSpPr>
        <p:spPr>
          <a:xfrm>
            <a:off x="6223000" y="1986363"/>
            <a:ext cx="1113362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88" name="Rectangle 187"/>
          <p:cNvSpPr/>
          <p:nvPr/>
        </p:nvSpPr>
        <p:spPr>
          <a:xfrm>
            <a:off x="6223000" y="2472133"/>
            <a:ext cx="1113362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RET</a:t>
            </a:r>
            <a:endParaRPr lang="en-GB" dirty="0"/>
          </a:p>
        </p:txBody>
      </p:sp>
      <p:sp>
        <p:nvSpPr>
          <p:cNvPr id="190" name="Rectangle 189"/>
          <p:cNvSpPr/>
          <p:nvPr/>
        </p:nvSpPr>
        <p:spPr>
          <a:xfrm>
            <a:off x="6781800" y="150059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92" name="Rectangle 191"/>
          <p:cNvSpPr/>
          <p:nvPr/>
        </p:nvSpPr>
        <p:spPr>
          <a:xfrm>
            <a:off x="6781801" y="198636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94" name="Rectangle 193"/>
          <p:cNvSpPr/>
          <p:nvPr/>
        </p:nvSpPr>
        <p:spPr>
          <a:xfrm>
            <a:off x="6781801" y="247213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96" name="Rectangle 195"/>
          <p:cNvSpPr/>
          <p:nvPr/>
        </p:nvSpPr>
        <p:spPr>
          <a:xfrm>
            <a:off x="6781801" y="247213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97" name="Rectangle 196"/>
          <p:cNvSpPr/>
          <p:nvPr/>
        </p:nvSpPr>
        <p:spPr>
          <a:xfrm>
            <a:off x="6781800" y="150059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98" name="Rectangle 197"/>
          <p:cNvSpPr/>
          <p:nvPr/>
        </p:nvSpPr>
        <p:spPr>
          <a:xfrm>
            <a:off x="6781801" y="198636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99" name="Rectangle 198"/>
          <p:cNvSpPr/>
          <p:nvPr/>
        </p:nvSpPr>
        <p:spPr>
          <a:xfrm>
            <a:off x="6781800" y="150059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02" name="Rectangle 201"/>
          <p:cNvSpPr/>
          <p:nvPr/>
        </p:nvSpPr>
        <p:spPr>
          <a:xfrm>
            <a:off x="6222999" y="2957903"/>
            <a:ext cx="1113362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CMP</a:t>
            </a:r>
            <a:endParaRPr lang="en-GB" dirty="0"/>
          </a:p>
        </p:txBody>
      </p:sp>
      <p:sp>
        <p:nvSpPr>
          <p:cNvPr id="203" name="Rectangle 202"/>
          <p:cNvSpPr/>
          <p:nvPr/>
        </p:nvSpPr>
        <p:spPr>
          <a:xfrm>
            <a:off x="6781800" y="295790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204" name="Rectangle 203"/>
          <p:cNvSpPr/>
          <p:nvPr/>
        </p:nvSpPr>
        <p:spPr>
          <a:xfrm>
            <a:off x="6781800" y="2957903"/>
            <a:ext cx="554561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206" name="Right Arrow 205"/>
          <p:cNvSpPr/>
          <p:nvPr/>
        </p:nvSpPr>
        <p:spPr>
          <a:xfrm>
            <a:off x="5890683" y="5909265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Right Arrow 206"/>
          <p:cNvSpPr/>
          <p:nvPr/>
        </p:nvSpPr>
        <p:spPr>
          <a:xfrm>
            <a:off x="5890683" y="5663264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Right Arrow 207"/>
          <p:cNvSpPr/>
          <p:nvPr/>
        </p:nvSpPr>
        <p:spPr>
          <a:xfrm>
            <a:off x="5890683" y="5422983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Right Arrow 208"/>
          <p:cNvSpPr/>
          <p:nvPr/>
        </p:nvSpPr>
        <p:spPr>
          <a:xfrm>
            <a:off x="5890682" y="5164861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ight Arrow 209"/>
          <p:cNvSpPr/>
          <p:nvPr/>
        </p:nvSpPr>
        <p:spPr>
          <a:xfrm>
            <a:off x="5890682" y="4918860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Right Arrow 210"/>
          <p:cNvSpPr/>
          <p:nvPr/>
        </p:nvSpPr>
        <p:spPr>
          <a:xfrm>
            <a:off x="5890682" y="4678579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Right Arrow 211"/>
          <p:cNvSpPr/>
          <p:nvPr/>
        </p:nvSpPr>
        <p:spPr>
          <a:xfrm>
            <a:off x="5890682" y="6145367"/>
            <a:ext cx="224366" cy="17765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086600" y="3759200"/>
            <a:ext cx="1532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Call stack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936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9" grpId="0"/>
      <p:bldP spid="159" grpId="1"/>
      <p:bldP spid="161" grpId="0"/>
      <p:bldP spid="161" grpId="1"/>
      <p:bldP spid="161" grpId="2"/>
      <p:bldP spid="161" grpId="3"/>
      <p:bldP spid="163" grpId="0"/>
      <p:bldP spid="163" grpId="1"/>
      <p:bldP spid="163" grpId="2"/>
      <p:bldP spid="163" grpId="3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0" grpId="2" animBg="1"/>
      <p:bldP spid="170" grpId="3" animBg="1"/>
      <p:bldP spid="170" grpId="4" animBg="1"/>
      <p:bldP spid="170" grpId="5" animBg="1"/>
      <p:bldP spid="171" grpId="0" animBg="1"/>
      <p:bldP spid="171" grpId="1" animBg="1"/>
      <p:bldP spid="171" grpId="2" animBg="1"/>
      <p:bldP spid="171" grpId="3" animBg="1"/>
      <p:bldP spid="171" grpId="4" animBg="1"/>
      <p:bldP spid="171" grpId="5" animBg="1"/>
      <p:bldP spid="172" grpId="0" animBg="1"/>
      <p:bldP spid="172" grpId="1" animBg="1"/>
      <p:bldP spid="172" grpId="2" animBg="1"/>
      <p:bldP spid="172" grpId="3" animBg="1"/>
      <p:bldP spid="172" grpId="4" animBg="1"/>
      <p:bldP spid="172" grpId="5" animBg="1"/>
      <p:bldP spid="173" grpId="0" animBg="1"/>
      <p:bldP spid="173" grpId="1" animBg="1"/>
      <p:bldP spid="173" grpId="2" animBg="1"/>
      <p:bldP spid="173" grpId="3" animBg="1"/>
      <p:bldP spid="173" grpId="4" animBg="1"/>
      <p:bldP spid="173" grpId="5" animBg="1"/>
      <p:bldP spid="174" grpId="0" animBg="1"/>
      <p:bldP spid="174" grpId="1" animBg="1"/>
      <p:bldP spid="175" grpId="0" animBg="1"/>
      <p:bldP spid="175" grpId="1" animBg="1"/>
      <p:bldP spid="175" grpId="2" animBg="1"/>
      <p:bldP spid="175" grpId="3" animBg="1"/>
      <p:bldP spid="176" grpId="0" animBg="1"/>
      <p:bldP spid="176" grpId="1" animBg="1"/>
      <p:bldP spid="176" grpId="2" animBg="1"/>
      <p:bldP spid="176" grpId="3" animBg="1"/>
      <p:bldP spid="177" grpId="0" animBg="1"/>
      <p:bldP spid="177" grpId="1" animBg="1"/>
      <p:bldP spid="177" grpId="2" animBg="1"/>
      <p:bldP spid="177" grpId="3" animBg="1"/>
      <p:bldP spid="178" grpId="0" animBg="1"/>
      <p:bldP spid="178" grpId="1" animBg="1"/>
      <p:bldP spid="178" grpId="2" animBg="1"/>
      <p:bldP spid="178" grpId="3" animBg="1"/>
      <p:bldP spid="179" grpId="0" animBg="1"/>
      <p:bldP spid="179" grpId="1" animBg="1"/>
      <p:bldP spid="179" grpId="2" animBg="1"/>
      <p:bldP spid="179" grpId="3" animBg="1"/>
      <p:bldP spid="180" grpId="0" animBg="1"/>
      <p:bldP spid="180" grpId="1" animBg="1"/>
      <p:bldP spid="180" grpId="2" animBg="1"/>
      <p:bldP spid="180" grpId="3" animBg="1"/>
      <p:bldP spid="180" grpId="4" animBg="1"/>
      <p:bldP spid="180" grpId="5" animBg="1"/>
      <p:bldP spid="181" grpId="0" animBg="1"/>
      <p:bldP spid="181" grpId="1" animBg="1"/>
      <p:bldP spid="181" grpId="2" animBg="1"/>
      <p:bldP spid="181" grpId="3" animBg="1"/>
      <p:bldP spid="181" grpId="4" animBg="1"/>
      <p:bldP spid="181" grpId="5" animBg="1"/>
      <p:bldP spid="182" grpId="0" animBg="1"/>
      <p:bldP spid="182" grpId="1" animBg="1"/>
      <p:bldP spid="182" grpId="2" animBg="1"/>
      <p:bldP spid="182" grpId="3" animBg="1"/>
      <p:bldP spid="182" grpId="4" animBg="1"/>
      <p:bldP spid="182" grpId="5" animBg="1"/>
      <p:bldP spid="183" grpId="0" animBg="1"/>
      <p:bldP spid="183" grpId="1" animBg="1"/>
      <p:bldP spid="183" grpId="2" animBg="1"/>
      <p:bldP spid="183" grpId="3" animBg="1"/>
      <p:bldP spid="183" grpId="4" animBg="1"/>
      <p:bldP spid="183" grpId="5" animBg="1"/>
      <p:bldP spid="190" grpId="0" animBg="1"/>
      <p:bldP spid="190" grpId="1" animBg="1"/>
      <p:bldP spid="192" grpId="0" animBg="1"/>
      <p:bldP spid="192" grpId="1" animBg="1"/>
      <p:bldP spid="194" grpId="0" animBg="1"/>
      <p:bldP spid="194" grpId="1" animBg="1"/>
      <p:bldP spid="196" grpId="0" animBg="1"/>
      <p:bldP spid="197" grpId="0" animBg="1"/>
      <p:bldP spid="197" grpId="1" animBg="1"/>
      <p:bldP spid="198" grpId="0" animBg="1"/>
      <p:bldP spid="199" grpId="0" animBg="1"/>
      <p:bldP spid="203" grpId="0" animBg="1"/>
      <p:bldP spid="203" grpId="1" animBg="1"/>
      <p:bldP spid="204" grpId="0" animBg="1"/>
      <p:bldP spid="206" grpId="0" animBg="1"/>
      <p:bldP spid="206" grpId="1" animBg="1"/>
      <p:bldP spid="206" grpId="2" animBg="1"/>
      <p:bldP spid="206" grpId="3" animBg="1"/>
      <p:bldP spid="207" grpId="0" animBg="1"/>
      <p:bldP spid="207" grpId="1" animBg="1"/>
      <p:bldP spid="207" grpId="2" animBg="1"/>
      <p:bldP spid="207" grpId="3" animBg="1"/>
      <p:bldP spid="208" grpId="0" animBg="1"/>
      <p:bldP spid="208" grpId="1" animBg="1"/>
      <p:bldP spid="208" grpId="2" animBg="1"/>
      <p:bldP spid="208" grpId="3" animBg="1"/>
      <p:bldP spid="209" grpId="0" animBg="1"/>
      <p:bldP spid="209" grpId="1" animBg="1"/>
      <p:bldP spid="209" grpId="2" animBg="1"/>
      <p:bldP spid="209" grpId="3" animBg="1"/>
      <p:bldP spid="210" grpId="0" animBg="1"/>
      <p:bldP spid="210" grpId="1" animBg="1"/>
      <p:bldP spid="210" grpId="2" animBg="1"/>
      <p:bldP spid="210" grpId="3" animBg="1"/>
      <p:bldP spid="211" grpId="0" animBg="1"/>
      <p:bldP spid="211" grpId="1" animBg="1"/>
      <p:bldP spid="212" grpId="0" animBg="1"/>
      <p:bldP spid="2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Fibonacci Sequence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3417" y="2443845"/>
            <a:ext cx="76671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fib(n)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 == 0)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1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if(n == 1)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1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fib(n – 1) + fib(n – 2)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401" y="1134533"/>
            <a:ext cx="2828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fib(0) = 1</a:t>
            </a:r>
          </a:p>
          <a:p>
            <a:r>
              <a:rPr lang="en-GB" dirty="0" smtClean="0"/>
              <a:t>fib(1) = 1</a:t>
            </a:r>
          </a:p>
          <a:p>
            <a:r>
              <a:rPr lang="en-GB" dirty="0" smtClean="0"/>
              <a:t>fib(n) = fib(n – 1) + fib(n – 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2005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15423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3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5548" y="13540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13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4999" y="13540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21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8714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922132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28840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8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314450" y="13540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34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895296" y="13540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35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Fibonacci Sequence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38442" y="919845"/>
            <a:ext cx="7667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fib(n) {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 == 0) {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1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if(n == 1) {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1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fib(n – 1) + fib(n – 2)</a:t>
            </a:r>
          </a:p>
          <a:p>
            <a:pPr defTabSz="53975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489425" y="3729945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fib(4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160159" y="4293583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fib(3)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3191" y="4293583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7907" y="4854844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80692" y="4854699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fib(0)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44033" y="4857221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fib(2)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3799" y="485722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21984" y="542085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fib(0)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46199" y="542085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9750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fib(1)</a:t>
            </a:r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 flipH="1">
            <a:off x="3666067" y="4099277"/>
            <a:ext cx="1329266" cy="194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10" idx="0"/>
          </p:cNvCxnSpPr>
          <p:nvPr/>
        </p:nvCxnSpPr>
        <p:spPr>
          <a:xfrm>
            <a:off x="4995333" y="4099277"/>
            <a:ext cx="1373766" cy="194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4" idx="0"/>
          </p:cNvCxnSpPr>
          <p:nvPr/>
        </p:nvCxnSpPr>
        <p:spPr>
          <a:xfrm flipH="1">
            <a:off x="2649941" y="4662915"/>
            <a:ext cx="1016126" cy="194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15" idx="0"/>
          </p:cNvCxnSpPr>
          <p:nvPr/>
        </p:nvCxnSpPr>
        <p:spPr>
          <a:xfrm>
            <a:off x="3666067" y="4662915"/>
            <a:ext cx="573640" cy="19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2"/>
            <a:endCxn id="17" idx="0"/>
          </p:cNvCxnSpPr>
          <p:nvPr/>
        </p:nvCxnSpPr>
        <p:spPr>
          <a:xfrm flipH="1">
            <a:off x="1852107" y="5226553"/>
            <a:ext cx="797834" cy="19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16" idx="0"/>
          </p:cNvCxnSpPr>
          <p:nvPr/>
        </p:nvCxnSpPr>
        <p:spPr>
          <a:xfrm>
            <a:off x="2649941" y="5226553"/>
            <a:ext cx="577951" cy="19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  <a:endCxn id="11" idx="0"/>
          </p:cNvCxnSpPr>
          <p:nvPr/>
        </p:nvCxnSpPr>
        <p:spPr>
          <a:xfrm flipH="1">
            <a:off x="5583815" y="4662915"/>
            <a:ext cx="785284" cy="191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12" idx="0"/>
          </p:cNvCxnSpPr>
          <p:nvPr/>
        </p:nvCxnSpPr>
        <p:spPr>
          <a:xfrm>
            <a:off x="6369099" y="4662915"/>
            <a:ext cx="717501" cy="191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01263" y="57149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810330" y="46061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886980" y="399365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3</a:t>
            </a:r>
            <a:endParaRPr lang="en-GB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243939" y="34377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28950" y="57129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02056" y="51114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431560" y="51114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935756" y="51114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830506" y="39721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4117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Recursion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7467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876548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99267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99267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585629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08348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308348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94710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17429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17429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003791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726510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726510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712872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435591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435591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21953" y="3208337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144672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144672" y="3534303"/>
            <a:ext cx="27728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890186" y="3314169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53753" y="3326868"/>
            <a:ext cx="277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0409" y="1170819"/>
            <a:ext cx="5203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Lists are sequences of linked items</a:t>
            </a:r>
            <a:endParaRPr lang="en-GB" sz="2800" dirty="0"/>
          </a:p>
        </p:txBody>
      </p:sp>
      <p:cxnSp>
        <p:nvCxnSpPr>
          <p:cNvPr id="88" name="Straight Arrow Connector 87"/>
          <p:cNvCxnSpPr>
            <a:stCxn id="57" idx="2"/>
          </p:cNvCxnSpPr>
          <p:nvPr/>
        </p:nvCxnSpPr>
        <p:spPr>
          <a:xfrm>
            <a:off x="2922179" y="1694039"/>
            <a:ext cx="752354" cy="1328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27180" y="4349524"/>
            <a:ext cx="2399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Head of the list</a:t>
            </a:r>
            <a:endParaRPr lang="en-GB" sz="2800" dirty="0"/>
          </a:p>
        </p:txBody>
      </p:sp>
      <p:cxnSp>
        <p:nvCxnSpPr>
          <p:cNvPr id="93" name="Straight Arrow Connector 92"/>
          <p:cNvCxnSpPr>
            <a:stCxn id="92" idx="0"/>
          </p:cNvCxnSpPr>
          <p:nvPr/>
        </p:nvCxnSpPr>
        <p:spPr>
          <a:xfrm flipV="1">
            <a:off x="1626772" y="3754437"/>
            <a:ext cx="430628" cy="595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017429" y="4395690"/>
            <a:ext cx="3822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Links between the items allow for navigation</a:t>
            </a:r>
            <a:endParaRPr lang="en-GB" sz="2800" dirty="0"/>
          </a:p>
        </p:txBody>
      </p:sp>
      <p:cxnSp>
        <p:nvCxnSpPr>
          <p:cNvPr id="97" name="Straight Arrow Connector 96"/>
          <p:cNvCxnSpPr>
            <a:stCxn id="96" idx="0"/>
          </p:cNvCxnSpPr>
          <p:nvPr/>
        </p:nvCxnSpPr>
        <p:spPr>
          <a:xfrm flipH="1" flipV="1">
            <a:off x="5585881" y="3608214"/>
            <a:ext cx="342891" cy="787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5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Hill">
  <a:themeElements>
    <a:clrScheme name="Edge Hill">
      <a:dk1>
        <a:srgbClr val="202020"/>
      </a:dk1>
      <a:lt1>
        <a:srgbClr val="F9F9F9"/>
      </a:lt1>
      <a:dk2>
        <a:srgbClr val="202020"/>
      </a:dk2>
      <a:lt2>
        <a:srgbClr val="F9F9F9"/>
      </a:lt2>
      <a:accent1>
        <a:srgbClr val="7030A0"/>
      </a:accent1>
      <a:accent2>
        <a:srgbClr val="00844B"/>
      </a:accent2>
      <a:accent3>
        <a:srgbClr val="FFEC01"/>
      </a:accent3>
      <a:accent4>
        <a:srgbClr val="F9F9F9"/>
      </a:accent4>
      <a:accent5>
        <a:srgbClr val="44444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geHill" id="{4DB4440C-98E3-455B-AB83-911C18D21DA7}" vid="{1AD3BB8E-2770-4954-AAC8-DF8649C7F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EdgeHill</Template>
  <TotalTime>1256</TotalTime>
  <Words>647</Words>
  <Application>Microsoft Office PowerPoint</Application>
  <PresentationFormat>On-screen Show (4:3)</PresentationFormat>
  <Paragraphs>303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Times New Roman</vt:lpstr>
      <vt:lpstr>EdgeHill</vt:lpstr>
      <vt:lpstr>Recursion</vt:lpstr>
      <vt:lpstr>Recursion</vt:lpstr>
      <vt:lpstr>Recursion II</vt:lpstr>
      <vt:lpstr>Call Stack I</vt:lpstr>
      <vt:lpstr>Call Stack II</vt:lpstr>
      <vt:lpstr>Recursion III</vt:lpstr>
      <vt:lpstr>Fibonacci Sequence I</vt:lpstr>
      <vt:lpstr>Fibonacci Sequence II</vt:lpstr>
      <vt:lpstr>Lists</vt:lpstr>
      <vt:lpstr>Creating Lists</vt:lpstr>
      <vt:lpstr>Accessing Lists</vt:lpstr>
      <vt:lpstr>Creating Sub-lists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Scripting</dc:title>
  <dc:creator>Mark</dc:creator>
  <cp:lastModifiedBy>Mark Hall</cp:lastModifiedBy>
  <cp:revision>293</cp:revision>
  <cp:lastPrinted>2015-01-07T10:08:23Z</cp:lastPrinted>
  <dcterms:created xsi:type="dcterms:W3CDTF">2013-12-23T14:54:53Z</dcterms:created>
  <dcterms:modified xsi:type="dcterms:W3CDTF">2017-09-07T14:29:26Z</dcterms:modified>
</cp:coreProperties>
</file>